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embeddedFontLst>
    <p:embeddedFont>
      <p:font typeface="Comfortaa SemiBold"/>
      <p:regular r:id="rId16"/>
      <p:bold r:id="rId17"/>
    </p:embeddedFont>
    <p:embeddedFont>
      <p:font typeface="Poppins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ComfortaaSemiBold-bold.fntdata"/><Relationship Id="rId16" Type="http://schemas.openxmlformats.org/officeDocument/2006/relationships/font" Target="fonts/ComfortaaSemiBold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-bold.fntdata"/><Relationship Id="rId6" Type="http://schemas.openxmlformats.org/officeDocument/2006/relationships/slide" Target="slides/slide1.xml"/><Relationship Id="rId18" Type="http://schemas.openxmlformats.org/officeDocument/2006/relationships/font" Target="fonts/Poppi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3f0b4d27cb_2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3f0b4d27cb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</a:t>
            </a:r>
            <a:endParaRPr/>
          </a:p>
        </p:txBody>
      </p:sp>
      <p:sp>
        <p:nvSpPr>
          <p:cNvPr id="135" name="Google Shape;13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3ed91978d9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33ed91978d9_3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1.png"/><Relationship Id="rId5" Type="http://schemas.openxmlformats.org/officeDocument/2006/relationships/image" Target="../media/image17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8.png"/><Relationship Id="rId5" Type="http://schemas.openxmlformats.org/officeDocument/2006/relationships/image" Target="../media/image7.jp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Relationship Id="rId4" Type="http://schemas.openxmlformats.org/officeDocument/2006/relationships/image" Target="../media/image11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Relationship Id="rId4" Type="http://schemas.openxmlformats.org/officeDocument/2006/relationships/image" Target="../media/image27.png"/><Relationship Id="rId5" Type="http://schemas.openxmlformats.org/officeDocument/2006/relationships/image" Target="../media/image6.png"/><Relationship Id="rId6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g"/><Relationship Id="rId4" Type="http://schemas.openxmlformats.org/officeDocument/2006/relationships/image" Target="../media/image15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26.png"/><Relationship Id="rId5" Type="http://schemas.openxmlformats.org/officeDocument/2006/relationships/image" Target="../media/image8.png"/><Relationship Id="rId6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20.png"/><Relationship Id="rId5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4.png"/><Relationship Id="rId10" Type="http://schemas.openxmlformats.org/officeDocument/2006/relationships/image" Target="../media/image3.jpg"/><Relationship Id="rId9" Type="http://schemas.openxmlformats.org/officeDocument/2006/relationships/image" Target="../media/image2.png"/><Relationship Id="rId5" Type="http://schemas.openxmlformats.org/officeDocument/2006/relationships/image" Target="../media/image25.png"/><Relationship Id="rId6" Type="http://schemas.openxmlformats.org/officeDocument/2006/relationships/image" Target="../media/image19.png"/><Relationship Id="rId7" Type="http://schemas.openxmlformats.org/officeDocument/2006/relationships/hyperlink" Target="https://github.com/manntschke/SunSafe" TargetMode="External"/><Relationship Id="rId8" Type="http://schemas.openxmlformats.org/officeDocument/2006/relationships/hyperlink" Target="https://zindi.africa/competitions/fraud-detection-in-electricity-and-gas-consumption-challen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691" r="-29691" t="0"/>
            </a:stretch>
          </a:blipFill>
          <a:ln>
            <a:noFill/>
          </a:ln>
        </p:spPr>
      </p:sp>
      <p:sp>
        <p:nvSpPr>
          <p:cNvPr id="85" name="Google Shape;85;p13"/>
          <p:cNvSpPr/>
          <p:nvPr/>
        </p:nvSpPr>
        <p:spPr>
          <a:xfrm>
            <a:off x="-978502" y="-771476"/>
            <a:ext cx="12236780" cy="7586803"/>
          </a:xfrm>
          <a:custGeom>
            <a:rect b="b" l="l" r="r" t="t"/>
            <a:pathLst>
              <a:path extrusionOk="0" h="7586803" w="12236780">
                <a:moveTo>
                  <a:pt x="0" y="0"/>
                </a:moveTo>
                <a:lnTo>
                  <a:pt x="12236780" y="0"/>
                </a:lnTo>
                <a:lnTo>
                  <a:pt x="12236780" y="7586803"/>
                </a:lnTo>
                <a:lnTo>
                  <a:pt x="0" y="75868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3"/>
          <p:cNvSpPr/>
          <p:nvPr/>
        </p:nvSpPr>
        <p:spPr>
          <a:xfrm>
            <a:off x="5199502" y="3844917"/>
            <a:ext cx="9082657" cy="8919927"/>
          </a:xfrm>
          <a:custGeom>
            <a:rect b="b" l="l" r="r" t="t"/>
            <a:pathLst>
              <a:path extrusionOk="0" h="8919927" w="9082657">
                <a:moveTo>
                  <a:pt x="0" y="0"/>
                </a:moveTo>
                <a:lnTo>
                  <a:pt x="9082658" y="0"/>
                </a:lnTo>
                <a:lnTo>
                  <a:pt x="9082658" y="8919926"/>
                </a:lnTo>
                <a:lnTo>
                  <a:pt x="0" y="89199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3"/>
          <p:cNvSpPr/>
          <p:nvPr/>
        </p:nvSpPr>
        <p:spPr>
          <a:xfrm>
            <a:off x="15427020" y="6889925"/>
            <a:ext cx="1545876" cy="1538147"/>
          </a:xfrm>
          <a:custGeom>
            <a:rect b="b" l="l" r="r" t="t"/>
            <a:pathLst>
              <a:path extrusionOk="0" h="1538147" w="1545876">
                <a:moveTo>
                  <a:pt x="0" y="0"/>
                </a:moveTo>
                <a:lnTo>
                  <a:pt x="1545876" y="0"/>
                </a:lnTo>
                <a:lnTo>
                  <a:pt x="1545876" y="1538146"/>
                </a:lnTo>
                <a:lnTo>
                  <a:pt x="0" y="153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3"/>
          <p:cNvSpPr txBox="1"/>
          <p:nvPr/>
        </p:nvSpPr>
        <p:spPr>
          <a:xfrm>
            <a:off x="1027493" y="663825"/>
            <a:ext cx="8224800" cy="22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867">
                <a:solidFill>
                  <a:srgbClr val="FFFFFF"/>
                </a:solidFill>
              </a:rPr>
              <a:t>SunSafe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5885753" y="3102013"/>
            <a:ext cx="1138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743987" y="2935775"/>
            <a:ext cx="8791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8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384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“Shining a Light on Energy Integrity”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14414225" y="6721450"/>
            <a:ext cx="3304500" cy="12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41" u="none" cap="none" strike="noStrike">
                <a:solidFill>
                  <a:srgbClr val="E691FF"/>
                </a:solidFill>
                <a:latin typeface="Poppins"/>
                <a:ea typeface="Poppins"/>
                <a:cs typeface="Poppins"/>
                <a:sym typeface="Poppins"/>
              </a:rPr>
              <a:t>Presented b</a:t>
            </a:r>
            <a:r>
              <a:rPr lang="en-US" sz="2541">
                <a:solidFill>
                  <a:srgbClr val="E691FF"/>
                </a:solidFill>
                <a:latin typeface="Poppins"/>
                <a:ea typeface="Poppins"/>
                <a:cs typeface="Poppins"/>
                <a:sym typeface="Poppins"/>
              </a:rPr>
              <a:t>y Team Sunflower: 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41">
              <a:solidFill>
                <a:srgbClr val="E691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14282150" y="7577725"/>
            <a:ext cx="38856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CTO - </a:t>
            </a:r>
            <a:r>
              <a:rPr b="1" lang="en-US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Annette Manntschke</a:t>
            </a:r>
            <a:endParaRPr b="1" sz="21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0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COO - Tim Weiand</a:t>
            </a:r>
            <a:endParaRPr b="1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0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CHO - </a:t>
            </a:r>
            <a:r>
              <a:rPr b="1" lang="en-US" sz="21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Utku Ozkan</a:t>
            </a:r>
            <a:endParaRPr b="1" sz="21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3" name="Google Shape;93;p13"/>
          <p:cNvGrpSpPr/>
          <p:nvPr/>
        </p:nvGrpSpPr>
        <p:grpSpPr>
          <a:xfrm>
            <a:off x="14282154" y="9525558"/>
            <a:ext cx="4014558" cy="630311"/>
            <a:chOff x="13175704" y="8553683"/>
            <a:chExt cx="4014558" cy="630311"/>
          </a:xfrm>
        </p:grpSpPr>
        <p:sp>
          <p:nvSpPr>
            <p:cNvPr id="94" name="Google Shape;94;p13"/>
            <p:cNvSpPr/>
            <p:nvPr/>
          </p:nvSpPr>
          <p:spPr>
            <a:xfrm>
              <a:off x="13175704" y="8559892"/>
              <a:ext cx="624102" cy="624102"/>
            </a:xfrm>
            <a:custGeom>
              <a:rect b="b" l="l" r="r" t="t"/>
              <a:pathLst>
                <a:path extrusionOk="0" h="624102" w="624102">
                  <a:moveTo>
                    <a:pt x="0" y="0"/>
                  </a:moveTo>
                  <a:lnTo>
                    <a:pt x="624102" y="0"/>
                  </a:lnTo>
                  <a:lnTo>
                    <a:pt x="624102" y="624102"/>
                  </a:lnTo>
                  <a:lnTo>
                    <a:pt x="0" y="6241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95" name="Google Shape;95;p13"/>
            <p:cNvSpPr txBox="1"/>
            <p:nvPr/>
          </p:nvSpPr>
          <p:spPr>
            <a:xfrm>
              <a:off x="14016562" y="8846647"/>
              <a:ext cx="31737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1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84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www.</a:t>
              </a:r>
              <a:r>
                <a:rPr lang="en-US" sz="198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SunSafe.com</a:t>
              </a:r>
              <a:endParaRPr/>
            </a:p>
          </p:txBody>
        </p:sp>
        <p:sp>
          <p:nvSpPr>
            <p:cNvPr id="96" name="Google Shape;96;p13"/>
            <p:cNvSpPr txBox="1"/>
            <p:nvPr/>
          </p:nvSpPr>
          <p:spPr>
            <a:xfrm>
              <a:off x="14016562" y="8553683"/>
              <a:ext cx="1197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1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37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Website</a:t>
              </a:r>
              <a:endParaRPr/>
            </a:p>
          </p:txBody>
        </p:sp>
      </p:grpSp>
      <p:pic>
        <p:nvPicPr>
          <p:cNvPr id="97" name="Google Shape;97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06475" y="3844925"/>
            <a:ext cx="5829051" cy="58290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/>
          <p:nvPr/>
        </p:nvSpPr>
        <p:spPr>
          <a:xfrm rot="-593415">
            <a:off x="9786418" y="5517343"/>
            <a:ext cx="482064" cy="623960"/>
          </a:xfrm>
          <a:prstGeom prst="smileyFace">
            <a:avLst>
              <a:gd fmla="val 4653" name="adj"/>
            </a:avLst>
          </a:prstGeom>
          <a:solidFill>
            <a:schemeClr val="lt2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0" name="Google Shape;300;p22"/>
          <p:cNvSpPr txBox="1"/>
          <p:nvPr/>
        </p:nvSpPr>
        <p:spPr>
          <a:xfrm>
            <a:off x="2945550" y="1226075"/>
            <a:ext cx="12649500" cy="6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Feedback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Feature engineering: frequency of invoice_date ( count) in aggregation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 does not need any feature encoding ( despite being tree based,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it's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different package. scikit-learn needs encoding, xgboost not)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AutoNum type="arabicPeriod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goal 2.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stick to metric of choice for all models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/>
          <p:nvPr/>
        </p:nvSpPr>
        <p:spPr>
          <a:xfrm>
            <a:off x="0" y="4032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691" r="-29691" t="0"/>
            </a:stretch>
          </a:blipFill>
          <a:ln>
            <a:noFill/>
          </a:ln>
        </p:spPr>
      </p:sp>
      <p:sp>
        <p:nvSpPr>
          <p:cNvPr id="105" name="Google Shape;105;p14"/>
          <p:cNvSpPr/>
          <p:nvPr/>
        </p:nvSpPr>
        <p:spPr>
          <a:xfrm>
            <a:off x="10340333" y="954829"/>
            <a:ext cx="7941330" cy="7871843"/>
          </a:xfrm>
          <a:custGeom>
            <a:rect b="b" l="l" r="r" t="t"/>
            <a:pathLst>
              <a:path extrusionOk="0" h="7871843" w="7941330">
                <a:moveTo>
                  <a:pt x="0" y="0"/>
                </a:moveTo>
                <a:lnTo>
                  <a:pt x="7941330" y="0"/>
                </a:lnTo>
                <a:lnTo>
                  <a:pt x="7941330" y="7871842"/>
                </a:lnTo>
                <a:lnTo>
                  <a:pt x="0" y="787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4"/>
          <p:cNvSpPr/>
          <p:nvPr/>
        </p:nvSpPr>
        <p:spPr>
          <a:xfrm>
            <a:off x="11273424" y="1740488"/>
            <a:ext cx="6008624" cy="6008624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4998" r="-24998" t="0"/>
            </a:stretch>
          </a:blipFill>
          <a:ln cap="sq" cmpd="sng" w="123825">
            <a:solidFill>
              <a:srgbClr val="1909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1221675" y="1934825"/>
            <a:ext cx="10126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184">
                <a:solidFill>
                  <a:srgbClr val="E691FF"/>
                </a:solidFill>
              </a:rPr>
              <a:t>SunSafe Sentinel</a:t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>
            <a:off x="-696105" y="8001628"/>
            <a:ext cx="5041695" cy="5016487"/>
          </a:xfrm>
          <a:custGeom>
            <a:rect b="b" l="l" r="r" t="t"/>
            <a:pathLst>
              <a:path extrusionOk="0" h="5016487" w="5041695">
                <a:moveTo>
                  <a:pt x="0" y="0"/>
                </a:moveTo>
                <a:lnTo>
                  <a:pt x="5041695" y="0"/>
                </a:lnTo>
                <a:lnTo>
                  <a:pt x="5041695" y="5016487"/>
                </a:lnTo>
                <a:lnTo>
                  <a:pt x="0" y="5016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4"/>
          <p:cNvSpPr txBox="1"/>
          <p:nvPr/>
        </p:nvSpPr>
        <p:spPr>
          <a:xfrm>
            <a:off x="1243949" y="1077925"/>
            <a:ext cx="9072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98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84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“Shining a Light on Energy Integrity”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20">
              <a:solidFill>
                <a:srgbClr val="FFFFFF"/>
              </a:solidFill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1288475" y="3798125"/>
            <a:ext cx="7620600" cy="27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SunSafe specializes in cutting-edge AI-powered solutions for fraud detection. We help modern energy providers ensure security and efficiency.</a:t>
            </a:r>
            <a:endParaRPr sz="2700"/>
          </a:p>
        </p:txBody>
      </p:sp>
      <p:grpSp>
        <p:nvGrpSpPr>
          <p:cNvPr id="111" name="Google Shape;111;p14"/>
          <p:cNvGrpSpPr/>
          <p:nvPr/>
        </p:nvGrpSpPr>
        <p:grpSpPr>
          <a:xfrm>
            <a:off x="12987742" y="9435858"/>
            <a:ext cx="4014558" cy="630311"/>
            <a:chOff x="13175704" y="8553683"/>
            <a:chExt cx="4014558" cy="630311"/>
          </a:xfrm>
        </p:grpSpPr>
        <p:sp>
          <p:nvSpPr>
            <p:cNvPr id="112" name="Google Shape;112;p14"/>
            <p:cNvSpPr/>
            <p:nvPr/>
          </p:nvSpPr>
          <p:spPr>
            <a:xfrm>
              <a:off x="13175704" y="8559892"/>
              <a:ext cx="624102" cy="624102"/>
            </a:xfrm>
            <a:custGeom>
              <a:rect b="b" l="l" r="r" t="t"/>
              <a:pathLst>
                <a:path extrusionOk="0" h="624102" w="624102">
                  <a:moveTo>
                    <a:pt x="0" y="0"/>
                  </a:moveTo>
                  <a:lnTo>
                    <a:pt x="624102" y="0"/>
                  </a:lnTo>
                  <a:lnTo>
                    <a:pt x="624102" y="624102"/>
                  </a:lnTo>
                  <a:lnTo>
                    <a:pt x="0" y="6241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3" name="Google Shape;113;p14"/>
            <p:cNvSpPr txBox="1"/>
            <p:nvPr/>
          </p:nvSpPr>
          <p:spPr>
            <a:xfrm>
              <a:off x="14016562" y="8846647"/>
              <a:ext cx="31737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1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84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www.</a:t>
              </a:r>
              <a:r>
                <a:rPr lang="en-US" sz="198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SunSafe.com</a:t>
              </a:r>
              <a:endParaRPr/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14016562" y="8553683"/>
              <a:ext cx="1197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1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37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Website</a:t>
              </a:r>
              <a:endParaRPr/>
            </a:p>
          </p:txBody>
        </p:sp>
      </p:grpSp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38075" y="3641425"/>
            <a:ext cx="2345851" cy="234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691" r="-29691" t="0"/>
            </a:stretch>
          </a:blipFill>
          <a:ln>
            <a:noFill/>
          </a:ln>
        </p:spPr>
      </p:sp>
      <p:sp>
        <p:nvSpPr>
          <p:cNvPr id="122" name="Google Shape;122;p15"/>
          <p:cNvSpPr/>
          <p:nvPr/>
        </p:nvSpPr>
        <p:spPr>
          <a:xfrm>
            <a:off x="1293435" y="3883804"/>
            <a:ext cx="3559050" cy="590108"/>
          </a:xfrm>
          <a:custGeom>
            <a:rect b="b" l="l" r="r" t="t"/>
            <a:pathLst>
              <a:path extrusionOk="0" h="590108" w="3559050">
                <a:moveTo>
                  <a:pt x="0" y="0"/>
                </a:moveTo>
                <a:lnTo>
                  <a:pt x="3559050" y="0"/>
                </a:lnTo>
                <a:lnTo>
                  <a:pt x="3559050" y="590108"/>
                </a:lnTo>
                <a:lnTo>
                  <a:pt x="0" y="5901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92557" l="0" r="0" t="0"/>
            </a:stretch>
          </a:blipFill>
          <a:ln>
            <a:noFill/>
          </a:ln>
        </p:spPr>
      </p:sp>
      <p:sp>
        <p:nvSpPr>
          <p:cNvPr id="123" name="Google Shape;123;p15"/>
          <p:cNvSpPr/>
          <p:nvPr/>
        </p:nvSpPr>
        <p:spPr>
          <a:xfrm>
            <a:off x="8057518" y="1725618"/>
            <a:ext cx="3559050" cy="590108"/>
          </a:xfrm>
          <a:custGeom>
            <a:rect b="b" l="l" r="r" t="t"/>
            <a:pathLst>
              <a:path extrusionOk="0" h="590108" w="3559050">
                <a:moveTo>
                  <a:pt x="0" y="0"/>
                </a:moveTo>
                <a:lnTo>
                  <a:pt x="3559051" y="0"/>
                </a:lnTo>
                <a:lnTo>
                  <a:pt x="3559051" y="590109"/>
                </a:lnTo>
                <a:lnTo>
                  <a:pt x="0" y="5901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92557" l="0" r="0" t="0"/>
            </a:stretch>
          </a:blipFill>
          <a:ln>
            <a:noFill/>
          </a:ln>
        </p:spPr>
      </p:sp>
      <p:sp>
        <p:nvSpPr>
          <p:cNvPr id="124" name="Google Shape;124;p15"/>
          <p:cNvSpPr/>
          <p:nvPr/>
        </p:nvSpPr>
        <p:spPr>
          <a:xfrm>
            <a:off x="12249399" y="5608900"/>
            <a:ext cx="5703075" cy="5829379"/>
          </a:xfrm>
          <a:custGeom>
            <a:rect b="b" l="l" r="r" t="t"/>
            <a:pathLst>
              <a:path extrusionOk="0" h="5069025" w="4959196">
                <a:moveTo>
                  <a:pt x="0" y="0"/>
                </a:moveTo>
                <a:lnTo>
                  <a:pt x="4959196" y="0"/>
                </a:lnTo>
                <a:lnTo>
                  <a:pt x="4959196" y="5069025"/>
                </a:lnTo>
                <a:lnTo>
                  <a:pt x="0" y="50690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15"/>
          <p:cNvSpPr txBox="1"/>
          <p:nvPr/>
        </p:nvSpPr>
        <p:spPr>
          <a:xfrm>
            <a:off x="1221674" y="1934813"/>
            <a:ext cx="6253263" cy="13067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184" u="none" cap="none" strike="noStrike">
                <a:solidFill>
                  <a:srgbClr val="E691FF"/>
                </a:solidFill>
                <a:latin typeface="Arial"/>
                <a:ea typeface="Arial"/>
                <a:cs typeface="Arial"/>
                <a:sym typeface="Arial"/>
              </a:rPr>
              <a:t>Statement</a:t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1245277" y="1130599"/>
            <a:ext cx="26847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0">
                <a:solidFill>
                  <a:srgbClr val="FFFFFF"/>
                </a:solidFill>
              </a:rPr>
              <a:t>Mission</a:t>
            </a:r>
            <a:endParaRPr/>
          </a:p>
        </p:txBody>
      </p:sp>
      <p:sp>
        <p:nvSpPr>
          <p:cNvPr id="127" name="Google Shape;127;p15"/>
          <p:cNvSpPr txBox="1"/>
          <p:nvPr/>
        </p:nvSpPr>
        <p:spPr>
          <a:xfrm>
            <a:off x="2057011" y="3648412"/>
            <a:ext cx="3295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Fraud detection</a:t>
            </a:r>
            <a:endParaRPr/>
          </a:p>
        </p:txBody>
      </p:sp>
      <p:sp>
        <p:nvSpPr>
          <p:cNvPr id="128" name="Google Shape;128;p15"/>
          <p:cNvSpPr txBox="1"/>
          <p:nvPr/>
        </p:nvSpPr>
        <p:spPr>
          <a:xfrm>
            <a:off x="518725" y="4624200"/>
            <a:ext cx="7390800" cy="41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Char char="●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Meter manipulations cost energy providers a lot of money: </a:t>
            </a: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STEG (Société Tunisienne de l'Électricité et du Gaz) annually loses 300k Euros due to manipulations of meters.</a:t>
            </a:r>
            <a:endParaRPr sz="2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935" lvl="0" marL="45720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10"/>
              <a:buFont typeface="Poppins"/>
              <a:buChar char="●"/>
            </a:pPr>
            <a:r>
              <a:rPr lang="en-US" sz="22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help ensuring fair and transparent energy consumption for all. </a:t>
            </a:r>
            <a:endParaRPr sz="22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935" lvl="0" marL="45720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10"/>
              <a:buFont typeface="Poppins"/>
              <a:buChar char="●"/>
            </a:pPr>
            <a:r>
              <a:rPr lang="en-US" sz="22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Leveraging advanced machine learning and data-driven insights is our specialty.</a:t>
            </a:r>
            <a:endParaRPr sz="22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935" lvl="0" marL="45720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10"/>
              <a:buFont typeface="Poppins"/>
              <a:buChar char="●"/>
            </a:pPr>
            <a:r>
              <a:rPr lang="en-US" sz="22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empower utility companies to protect their revenue, enhance operational efficiency, and build a more sustainable energy future.</a:t>
            </a:r>
            <a:endParaRPr sz="1600"/>
          </a:p>
        </p:txBody>
      </p:sp>
      <p:sp>
        <p:nvSpPr>
          <p:cNvPr id="129" name="Google Shape;129;p15"/>
          <p:cNvSpPr txBox="1"/>
          <p:nvPr/>
        </p:nvSpPr>
        <p:spPr>
          <a:xfrm>
            <a:off x="8921748" y="1490225"/>
            <a:ext cx="73908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Custom models and updates 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8472150" y="2470714"/>
            <a:ext cx="8561100" cy="26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Revolutionary Two-stage AI model:</a:t>
            </a:r>
            <a:endParaRPr sz="22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935" lvl="0" marL="45720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10"/>
              <a:buFont typeface="Poppins"/>
              <a:buAutoNum type="arabicPeriod"/>
            </a:pPr>
            <a:r>
              <a:rPr lang="en-US" sz="22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maximize fraud case detection using XGBoost </a:t>
            </a:r>
            <a:endParaRPr sz="22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935" lvl="0" marL="45720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10"/>
              <a:buFont typeface="Poppins"/>
              <a:buAutoNum type="arabicPeriod"/>
            </a:pPr>
            <a:r>
              <a:rPr lang="en-US" sz="22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refinement of accuracy with a secondary layer</a:t>
            </a:r>
            <a:endParaRPr sz="22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provide our customers like Steg with an adaptable solution that flags fraud and categorizes risk levels </a:t>
            </a:r>
            <a:endParaRPr sz="1600"/>
          </a:p>
        </p:txBody>
      </p:sp>
      <p:sp>
        <p:nvSpPr>
          <p:cNvPr id="131" name="Google Shape;131;p1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2" name="Google Shape;13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2150" y="5780625"/>
            <a:ext cx="4266975" cy="269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691" r="-29691" t="0"/>
            </a:stretch>
          </a:blipFill>
          <a:ln>
            <a:noFill/>
          </a:ln>
        </p:spPr>
      </p:sp>
      <p:sp>
        <p:nvSpPr>
          <p:cNvPr id="138" name="Google Shape;138;p16"/>
          <p:cNvSpPr/>
          <p:nvPr/>
        </p:nvSpPr>
        <p:spPr>
          <a:xfrm>
            <a:off x="-1691925" y="883860"/>
            <a:ext cx="8480481" cy="8229600"/>
          </a:xfrm>
          <a:custGeom>
            <a:rect b="b" l="l" r="r" t="t"/>
            <a:pathLst>
              <a:path extrusionOk="0" h="8229600" w="8480481">
                <a:moveTo>
                  <a:pt x="0" y="0"/>
                </a:moveTo>
                <a:lnTo>
                  <a:pt x="8480481" y="0"/>
                </a:lnTo>
                <a:lnTo>
                  <a:pt x="848048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9" name="Google Shape;139;p16"/>
          <p:cNvSpPr/>
          <p:nvPr/>
        </p:nvSpPr>
        <p:spPr>
          <a:xfrm rot="5400000">
            <a:off x="1705648" y="1030150"/>
            <a:ext cx="4221345" cy="4397235"/>
          </a:xfrm>
          <a:custGeom>
            <a:rect b="b" l="l" r="r" t="t"/>
            <a:pathLst>
              <a:path extrusionOk="0" h="4397235" w="4221345">
                <a:moveTo>
                  <a:pt x="0" y="0"/>
                </a:moveTo>
                <a:lnTo>
                  <a:pt x="4221346" y="0"/>
                </a:lnTo>
                <a:lnTo>
                  <a:pt x="4221346" y="4397234"/>
                </a:lnTo>
                <a:lnTo>
                  <a:pt x="0" y="4397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0" name="Google Shape;140;p16"/>
          <p:cNvSpPr/>
          <p:nvPr/>
        </p:nvSpPr>
        <p:spPr>
          <a:xfrm rot="-5400000">
            <a:off x="1705648" y="4949010"/>
            <a:ext cx="4221345" cy="4397235"/>
          </a:xfrm>
          <a:custGeom>
            <a:rect b="b" l="l" r="r" t="t"/>
            <a:pathLst>
              <a:path extrusionOk="0" h="4397235" w="4221345">
                <a:moveTo>
                  <a:pt x="0" y="0"/>
                </a:moveTo>
                <a:lnTo>
                  <a:pt x="4221346" y="0"/>
                </a:lnTo>
                <a:lnTo>
                  <a:pt x="4221346" y="4397235"/>
                </a:lnTo>
                <a:lnTo>
                  <a:pt x="0" y="43972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1" name="Google Shape;141;p16"/>
          <p:cNvGrpSpPr/>
          <p:nvPr/>
        </p:nvGrpSpPr>
        <p:grpSpPr>
          <a:xfrm>
            <a:off x="6683549" y="4117075"/>
            <a:ext cx="11199241" cy="5826071"/>
            <a:chOff x="0" y="-9525"/>
            <a:chExt cx="2582553" cy="967336"/>
          </a:xfrm>
        </p:grpSpPr>
        <p:sp>
          <p:nvSpPr>
            <p:cNvPr id="142" name="Google Shape;142;p16"/>
            <p:cNvSpPr/>
            <p:nvPr/>
          </p:nvSpPr>
          <p:spPr>
            <a:xfrm>
              <a:off x="0" y="0"/>
              <a:ext cx="2582553" cy="957811"/>
            </a:xfrm>
            <a:custGeom>
              <a:rect b="b" l="l" r="r" t="t"/>
              <a:pathLst>
                <a:path extrusionOk="0" h="957811" w="2582553">
                  <a:moveTo>
                    <a:pt x="39477" y="0"/>
                  </a:moveTo>
                  <a:lnTo>
                    <a:pt x="2543076" y="0"/>
                  </a:lnTo>
                  <a:cubicBezTo>
                    <a:pt x="2564878" y="0"/>
                    <a:pt x="2582553" y="17674"/>
                    <a:pt x="2582553" y="39477"/>
                  </a:cubicBezTo>
                  <a:lnTo>
                    <a:pt x="2582553" y="918334"/>
                  </a:lnTo>
                  <a:cubicBezTo>
                    <a:pt x="2582553" y="940137"/>
                    <a:pt x="2564878" y="957811"/>
                    <a:pt x="2543076" y="957811"/>
                  </a:cubicBezTo>
                  <a:lnTo>
                    <a:pt x="39477" y="957811"/>
                  </a:lnTo>
                  <a:cubicBezTo>
                    <a:pt x="17674" y="957811"/>
                    <a:pt x="0" y="940137"/>
                    <a:pt x="0" y="918334"/>
                  </a:cubicBezTo>
                  <a:lnTo>
                    <a:pt x="0" y="39477"/>
                  </a:lnTo>
                  <a:cubicBezTo>
                    <a:pt x="0" y="17674"/>
                    <a:pt x="17674" y="0"/>
                    <a:pt x="39477" y="0"/>
                  </a:cubicBezTo>
                  <a:close/>
                </a:path>
              </a:pathLst>
            </a:custGeom>
            <a:solidFill>
              <a:srgbClr val="190947"/>
            </a:solidFill>
            <a:ln cap="rnd" cmpd="sng" w="57150">
              <a:solidFill>
                <a:srgbClr val="4B23C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 txBox="1"/>
            <p:nvPr/>
          </p:nvSpPr>
          <p:spPr>
            <a:xfrm>
              <a:off x="0" y="-9525"/>
              <a:ext cx="2582553" cy="9673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4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6"/>
          <p:cNvGrpSpPr/>
          <p:nvPr/>
        </p:nvGrpSpPr>
        <p:grpSpPr>
          <a:xfrm>
            <a:off x="7824050" y="4640675"/>
            <a:ext cx="3513637" cy="996120"/>
            <a:chOff x="0" y="-9525"/>
            <a:chExt cx="986755" cy="298857"/>
          </a:xfrm>
        </p:grpSpPr>
        <p:sp>
          <p:nvSpPr>
            <p:cNvPr id="145" name="Google Shape;145;p16"/>
            <p:cNvSpPr/>
            <p:nvPr/>
          </p:nvSpPr>
          <p:spPr>
            <a:xfrm>
              <a:off x="0" y="0"/>
              <a:ext cx="986755" cy="289332"/>
            </a:xfrm>
            <a:custGeom>
              <a:rect b="b" l="l" r="r" t="t"/>
              <a:pathLst>
                <a:path extrusionOk="0" h="289332" w="986755">
                  <a:moveTo>
                    <a:pt x="44724" y="0"/>
                  </a:moveTo>
                  <a:lnTo>
                    <a:pt x="942031" y="0"/>
                  </a:lnTo>
                  <a:cubicBezTo>
                    <a:pt x="953893" y="0"/>
                    <a:pt x="965268" y="4712"/>
                    <a:pt x="973656" y="13099"/>
                  </a:cubicBezTo>
                  <a:cubicBezTo>
                    <a:pt x="982043" y="21487"/>
                    <a:pt x="986755" y="32863"/>
                    <a:pt x="986755" y="44724"/>
                  </a:cubicBezTo>
                  <a:lnTo>
                    <a:pt x="986755" y="244608"/>
                  </a:lnTo>
                  <a:cubicBezTo>
                    <a:pt x="986755" y="269309"/>
                    <a:pt x="966731" y="289332"/>
                    <a:pt x="942031" y="289332"/>
                  </a:cubicBezTo>
                  <a:lnTo>
                    <a:pt x="44724" y="289332"/>
                  </a:lnTo>
                  <a:cubicBezTo>
                    <a:pt x="20024" y="289332"/>
                    <a:pt x="0" y="269309"/>
                    <a:pt x="0" y="244608"/>
                  </a:cubicBezTo>
                  <a:lnTo>
                    <a:pt x="0" y="44724"/>
                  </a:lnTo>
                  <a:cubicBezTo>
                    <a:pt x="0" y="20024"/>
                    <a:pt x="20024" y="0"/>
                    <a:pt x="447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E691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0" y="-9525"/>
              <a:ext cx="986755" cy="2988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4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" name="Google Shape;147;p16"/>
          <p:cNvGrpSpPr/>
          <p:nvPr/>
        </p:nvGrpSpPr>
        <p:grpSpPr>
          <a:xfrm>
            <a:off x="12597800" y="4640675"/>
            <a:ext cx="4327919" cy="996120"/>
            <a:chOff x="0" y="-9525"/>
            <a:chExt cx="1116623" cy="298857"/>
          </a:xfrm>
        </p:grpSpPr>
        <p:sp>
          <p:nvSpPr>
            <p:cNvPr id="148" name="Google Shape;148;p16"/>
            <p:cNvSpPr/>
            <p:nvPr/>
          </p:nvSpPr>
          <p:spPr>
            <a:xfrm>
              <a:off x="0" y="0"/>
              <a:ext cx="1116623" cy="289332"/>
            </a:xfrm>
            <a:custGeom>
              <a:rect b="b" l="l" r="r" t="t"/>
              <a:pathLst>
                <a:path extrusionOk="0" h="289332" w="1116623">
                  <a:moveTo>
                    <a:pt x="39523" y="0"/>
                  </a:moveTo>
                  <a:lnTo>
                    <a:pt x="1077100" y="0"/>
                  </a:lnTo>
                  <a:cubicBezTo>
                    <a:pt x="1087582" y="0"/>
                    <a:pt x="1097635" y="4164"/>
                    <a:pt x="1105047" y="11576"/>
                  </a:cubicBezTo>
                  <a:cubicBezTo>
                    <a:pt x="1112459" y="18988"/>
                    <a:pt x="1116623" y="29040"/>
                    <a:pt x="1116623" y="39523"/>
                  </a:cubicBezTo>
                  <a:lnTo>
                    <a:pt x="1116623" y="249810"/>
                  </a:lnTo>
                  <a:cubicBezTo>
                    <a:pt x="1116623" y="271637"/>
                    <a:pt x="1098928" y="289332"/>
                    <a:pt x="1077100" y="289332"/>
                  </a:cubicBezTo>
                  <a:lnTo>
                    <a:pt x="39523" y="289332"/>
                  </a:lnTo>
                  <a:cubicBezTo>
                    <a:pt x="17695" y="289332"/>
                    <a:pt x="0" y="271637"/>
                    <a:pt x="0" y="249810"/>
                  </a:cubicBezTo>
                  <a:lnTo>
                    <a:pt x="0" y="39523"/>
                  </a:lnTo>
                  <a:cubicBezTo>
                    <a:pt x="0" y="17695"/>
                    <a:pt x="17695" y="0"/>
                    <a:pt x="395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E691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 txBox="1"/>
            <p:nvPr/>
          </p:nvSpPr>
          <p:spPr>
            <a:xfrm>
              <a:off x="0" y="-9525"/>
              <a:ext cx="1116623" cy="2988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4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0" name="Google Shape;150;p16"/>
          <p:cNvCxnSpPr/>
          <p:nvPr/>
        </p:nvCxnSpPr>
        <p:spPr>
          <a:xfrm>
            <a:off x="11802026" y="5154615"/>
            <a:ext cx="598175" cy="0"/>
          </a:xfrm>
          <a:prstGeom prst="straightConnector1">
            <a:avLst/>
          </a:prstGeom>
          <a:noFill/>
          <a:ln cap="rnd" cmpd="sng" w="857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51" name="Google Shape;151;p16"/>
          <p:cNvSpPr txBox="1"/>
          <p:nvPr/>
        </p:nvSpPr>
        <p:spPr>
          <a:xfrm>
            <a:off x="8451889" y="2271746"/>
            <a:ext cx="8546036" cy="1310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184" u="none" cap="none" strike="noStrike">
                <a:solidFill>
                  <a:srgbClr val="E691FF"/>
                </a:solidFill>
                <a:latin typeface="Arial"/>
                <a:ea typeface="Arial"/>
                <a:cs typeface="Arial"/>
                <a:sym typeface="Arial"/>
              </a:rPr>
              <a:t>Preprocessing</a:t>
            </a:r>
            <a:endParaRPr/>
          </a:p>
        </p:txBody>
      </p:sp>
      <p:sp>
        <p:nvSpPr>
          <p:cNvPr id="152" name="Google Shape;152;p16"/>
          <p:cNvSpPr txBox="1"/>
          <p:nvPr/>
        </p:nvSpPr>
        <p:spPr>
          <a:xfrm>
            <a:off x="2873573" y="3603689"/>
            <a:ext cx="18855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2">
                <a:solidFill>
                  <a:srgbClr val="190947"/>
                </a:solidFill>
                <a:latin typeface="Poppins"/>
                <a:ea typeface="Poppins"/>
                <a:cs typeface="Poppins"/>
                <a:sym typeface="Poppins"/>
              </a:rPr>
              <a:t>Non- fraud</a:t>
            </a:r>
            <a:endParaRPr/>
          </a:p>
        </p:txBody>
      </p:sp>
      <p:sp>
        <p:nvSpPr>
          <p:cNvPr id="153" name="Google Shape;153;p16"/>
          <p:cNvSpPr txBox="1"/>
          <p:nvPr/>
        </p:nvSpPr>
        <p:spPr>
          <a:xfrm>
            <a:off x="2644683" y="7344102"/>
            <a:ext cx="23433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2">
                <a:solidFill>
                  <a:srgbClr val="190947"/>
                </a:solidFill>
                <a:latin typeface="Poppins"/>
                <a:ea typeface="Poppins"/>
                <a:cs typeface="Poppins"/>
                <a:sym typeface="Poppins"/>
              </a:rPr>
              <a:t>Fraud</a:t>
            </a:r>
            <a:endParaRPr/>
          </a:p>
        </p:txBody>
      </p:sp>
      <p:sp>
        <p:nvSpPr>
          <p:cNvPr id="154" name="Google Shape;154;p16"/>
          <p:cNvSpPr txBox="1"/>
          <p:nvPr/>
        </p:nvSpPr>
        <p:spPr>
          <a:xfrm>
            <a:off x="8211767" y="4948682"/>
            <a:ext cx="2962800" cy="3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unprocessed</a:t>
            </a: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data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12664375" y="4730125"/>
            <a:ext cx="39624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Clean, aggregated data from 2005 to 2018</a:t>
            </a:r>
            <a:endParaRPr/>
          </a:p>
        </p:txBody>
      </p:sp>
      <p:sp>
        <p:nvSpPr>
          <p:cNvPr id="156" name="Google Shape;156;p16"/>
          <p:cNvSpPr txBox="1"/>
          <p:nvPr/>
        </p:nvSpPr>
        <p:spPr>
          <a:xfrm>
            <a:off x="2647559" y="2548312"/>
            <a:ext cx="233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90947"/>
                </a:solidFill>
              </a:rPr>
              <a:t>94</a:t>
            </a:r>
            <a:r>
              <a:rPr b="1" i="0" lang="en-US" sz="6000" u="none" cap="none" strike="noStrike">
                <a:solidFill>
                  <a:srgbClr val="190947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6000"/>
          </a:p>
        </p:txBody>
      </p:sp>
      <p:sp>
        <p:nvSpPr>
          <p:cNvPr id="157" name="Google Shape;157;p16"/>
          <p:cNvSpPr txBox="1"/>
          <p:nvPr/>
        </p:nvSpPr>
        <p:spPr>
          <a:xfrm>
            <a:off x="2647559" y="6288726"/>
            <a:ext cx="2337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190947"/>
                </a:solidFill>
              </a:rPr>
              <a:t>6</a:t>
            </a:r>
            <a:r>
              <a:rPr b="1" i="0" lang="en-US" sz="6000" u="none" cap="none" strike="noStrike">
                <a:solidFill>
                  <a:srgbClr val="190947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 sz="6000"/>
          </a:p>
        </p:txBody>
      </p:sp>
      <p:sp>
        <p:nvSpPr>
          <p:cNvPr id="158" name="Google Shape;158;p16"/>
          <p:cNvSpPr txBox="1"/>
          <p:nvPr/>
        </p:nvSpPr>
        <p:spPr>
          <a:xfrm>
            <a:off x="10047774" y="1465300"/>
            <a:ext cx="69504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0">
                <a:solidFill>
                  <a:srgbClr val="FFFFFF"/>
                </a:solidFill>
              </a:rPr>
              <a:t>STEG client data EDA </a:t>
            </a:r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7824050" y="6065650"/>
            <a:ext cx="9174000" cy="37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6235" lvl="0" marL="45720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10"/>
              <a:buFont typeface="Poppins"/>
              <a:buChar char="●"/>
            </a:pPr>
            <a:r>
              <a:rPr lang="en-US" sz="221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 refined the STEG data by cleaning inconsistencies and aggregated billing records per customer to construct a well structured dataset for our analysis. </a:t>
            </a:r>
            <a:endParaRPr sz="221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935" lvl="0" marL="45720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0"/>
              <a:buFont typeface="Poppins"/>
              <a:buChar char="●"/>
            </a:pPr>
            <a:r>
              <a:rPr lang="en-US" sz="221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Features for gas and electricity bills included: e.g. region, district, STEG consumption category of each client</a:t>
            </a:r>
            <a:endParaRPr sz="221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935" lvl="0" marL="45720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10"/>
              <a:buFont typeface="Poppins"/>
              <a:buChar char="●"/>
            </a:pPr>
            <a:r>
              <a:rPr lang="en-US" sz="221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We understood the class imbalance in the client data and later addressed it for accurate and reliable fraud detection </a:t>
            </a:r>
            <a:endParaRPr sz="221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1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/>
          <p:nvPr/>
        </p:nvSpPr>
        <p:spPr>
          <a:xfrm>
            <a:off x="0" y="-91440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691" r="-29691" t="0"/>
            </a:stretch>
          </a:blipFill>
          <a:ln>
            <a:noFill/>
          </a:ln>
        </p:spPr>
      </p:sp>
      <p:grpSp>
        <p:nvGrpSpPr>
          <p:cNvPr id="165" name="Google Shape;165;p17"/>
          <p:cNvGrpSpPr/>
          <p:nvPr/>
        </p:nvGrpSpPr>
        <p:grpSpPr>
          <a:xfrm>
            <a:off x="-181563" y="6294375"/>
            <a:ext cx="18651250" cy="4789858"/>
            <a:chOff x="0" y="0"/>
            <a:chExt cx="4912231" cy="1261518"/>
          </a:xfrm>
        </p:grpSpPr>
        <p:sp>
          <p:nvSpPr>
            <p:cNvPr id="166" name="Google Shape;166;p17"/>
            <p:cNvSpPr/>
            <p:nvPr/>
          </p:nvSpPr>
          <p:spPr>
            <a:xfrm>
              <a:off x="0" y="0"/>
              <a:ext cx="4912231" cy="1261518"/>
            </a:xfrm>
            <a:custGeom>
              <a:rect b="b" l="l" r="r" t="t"/>
              <a:pathLst>
                <a:path extrusionOk="0" h="1261518" w="4912231">
                  <a:moveTo>
                    <a:pt x="48566" y="0"/>
                  </a:moveTo>
                  <a:lnTo>
                    <a:pt x="4863665" y="0"/>
                  </a:lnTo>
                  <a:cubicBezTo>
                    <a:pt x="4890487" y="0"/>
                    <a:pt x="4912231" y="21744"/>
                    <a:pt x="4912231" y="48566"/>
                  </a:cubicBezTo>
                  <a:lnTo>
                    <a:pt x="4912231" y="1212953"/>
                  </a:lnTo>
                  <a:cubicBezTo>
                    <a:pt x="4912231" y="1239775"/>
                    <a:pt x="4890487" y="1261518"/>
                    <a:pt x="4863665" y="1261518"/>
                  </a:cubicBezTo>
                  <a:lnTo>
                    <a:pt x="48566" y="1261518"/>
                  </a:lnTo>
                  <a:cubicBezTo>
                    <a:pt x="21744" y="1261518"/>
                    <a:pt x="0" y="1239775"/>
                    <a:pt x="0" y="1212953"/>
                  </a:cubicBezTo>
                  <a:lnTo>
                    <a:pt x="0" y="48566"/>
                  </a:lnTo>
                  <a:cubicBezTo>
                    <a:pt x="0" y="21744"/>
                    <a:pt x="21744" y="0"/>
                    <a:pt x="48566" y="0"/>
                  </a:cubicBezTo>
                  <a:close/>
                </a:path>
              </a:pathLst>
            </a:custGeom>
            <a:solidFill>
              <a:srgbClr val="4B23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 txBox="1"/>
            <p:nvPr/>
          </p:nvSpPr>
          <p:spPr>
            <a:xfrm>
              <a:off x="0" y="0"/>
              <a:ext cx="4912231" cy="12615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6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17"/>
          <p:cNvGrpSpPr/>
          <p:nvPr/>
        </p:nvGrpSpPr>
        <p:grpSpPr>
          <a:xfrm>
            <a:off x="1330825" y="4699827"/>
            <a:ext cx="4863385" cy="4260475"/>
            <a:chOff x="0" y="0"/>
            <a:chExt cx="1280883" cy="942166"/>
          </a:xfrm>
        </p:grpSpPr>
        <p:sp>
          <p:nvSpPr>
            <p:cNvPr id="169" name="Google Shape;169;p17"/>
            <p:cNvSpPr/>
            <p:nvPr/>
          </p:nvSpPr>
          <p:spPr>
            <a:xfrm>
              <a:off x="0" y="0"/>
              <a:ext cx="1280883" cy="942166"/>
            </a:xfrm>
            <a:custGeom>
              <a:rect b="b" l="l" r="r" t="t"/>
              <a:pathLst>
                <a:path extrusionOk="0" h="942166" w="1280883">
                  <a:moveTo>
                    <a:pt x="39797" y="0"/>
                  </a:moveTo>
                  <a:lnTo>
                    <a:pt x="1241085" y="0"/>
                  </a:lnTo>
                  <a:cubicBezTo>
                    <a:pt x="1251640" y="0"/>
                    <a:pt x="1261763" y="4193"/>
                    <a:pt x="1269226" y="11656"/>
                  </a:cubicBezTo>
                  <a:cubicBezTo>
                    <a:pt x="1276690" y="19120"/>
                    <a:pt x="1280883" y="29242"/>
                    <a:pt x="1280883" y="39797"/>
                  </a:cubicBezTo>
                  <a:lnTo>
                    <a:pt x="1280883" y="902368"/>
                  </a:lnTo>
                  <a:cubicBezTo>
                    <a:pt x="1280883" y="924348"/>
                    <a:pt x="1263065" y="942166"/>
                    <a:pt x="1241085" y="942166"/>
                  </a:cubicBezTo>
                  <a:lnTo>
                    <a:pt x="39797" y="942166"/>
                  </a:lnTo>
                  <a:cubicBezTo>
                    <a:pt x="17818" y="942166"/>
                    <a:pt x="0" y="924348"/>
                    <a:pt x="0" y="902368"/>
                  </a:cubicBezTo>
                  <a:lnTo>
                    <a:pt x="0" y="39797"/>
                  </a:lnTo>
                  <a:cubicBezTo>
                    <a:pt x="0" y="17818"/>
                    <a:pt x="17818" y="0"/>
                    <a:pt x="39797" y="0"/>
                  </a:cubicBezTo>
                  <a:close/>
                </a:path>
              </a:pathLst>
            </a:custGeom>
            <a:solidFill>
              <a:srgbClr val="1909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 txBox="1"/>
            <p:nvPr/>
          </p:nvSpPr>
          <p:spPr>
            <a:xfrm>
              <a:off x="0" y="0"/>
              <a:ext cx="1280883" cy="942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6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1" name="Google Shape;171;p17"/>
          <p:cNvGrpSpPr/>
          <p:nvPr/>
        </p:nvGrpSpPr>
        <p:grpSpPr>
          <a:xfrm>
            <a:off x="6456275" y="4699825"/>
            <a:ext cx="5665730" cy="4260475"/>
            <a:chOff x="0" y="0"/>
            <a:chExt cx="1280883" cy="942166"/>
          </a:xfrm>
        </p:grpSpPr>
        <p:sp>
          <p:nvSpPr>
            <p:cNvPr id="172" name="Google Shape;172;p17"/>
            <p:cNvSpPr/>
            <p:nvPr/>
          </p:nvSpPr>
          <p:spPr>
            <a:xfrm>
              <a:off x="0" y="0"/>
              <a:ext cx="1280883" cy="942166"/>
            </a:xfrm>
            <a:custGeom>
              <a:rect b="b" l="l" r="r" t="t"/>
              <a:pathLst>
                <a:path extrusionOk="0" h="942166" w="1280883">
                  <a:moveTo>
                    <a:pt x="39797" y="0"/>
                  </a:moveTo>
                  <a:lnTo>
                    <a:pt x="1241085" y="0"/>
                  </a:lnTo>
                  <a:cubicBezTo>
                    <a:pt x="1251640" y="0"/>
                    <a:pt x="1261763" y="4193"/>
                    <a:pt x="1269226" y="11656"/>
                  </a:cubicBezTo>
                  <a:cubicBezTo>
                    <a:pt x="1276690" y="19120"/>
                    <a:pt x="1280883" y="29242"/>
                    <a:pt x="1280883" y="39797"/>
                  </a:cubicBezTo>
                  <a:lnTo>
                    <a:pt x="1280883" y="902368"/>
                  </a:lnTo>
                  <a:cubicBezTo>
                    <a:pt x="1280883" y="924348"/>
                    <a:pt x="1263065" y="942166"/>
                    <a:pt x="1241085" y="942166"/>
                  </a:cubicBezTo>
                  <a:lnTo>
                    <a:pt x="39797" y="942166"/>
                  </a:lnTo>
                  <a:cubicBezTo>
                    <a:pt x="17818" y="942166"/>
                    <a:pt x="0" y="924348"/>
                    <a:pt x="0" y="902368"/>
                  </a:cubicBezTo>
                  <a:lnTo>
                    <a:pt x="0" y="39797"/>
                  </a:lnTo>
                  <a:cubicBezTo>
                    <a:pt x="0" y="17818"/>
                    <a:pt x="17818" y="0"/>
                    <a:pt x="39797" y="0"/>
                  </a:cubicBezTo>
                  <a:close/>
                </a:path>
              </a:pathLst>
            </a:custGeom>
            <a:solidFill>
              <a:srgbClr val="1909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 txBox="1"/>
            <p:nvPr/>
          </p:nvSpPr>
          <p:spPr>
            <a:xfrm>
              <a:off x="0" y="0"/>
              <a:ext cx="1280883" cy="942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6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17"/>
          <p:cNvGrpSpPr/>
          <p:nvPr/>
        </p:nvGrpSpPr>
        <p:grpSpPr>
          <a:xfrm>
            <a:off x="12381100" y="4699825"/>
            <a:ext cx="5367028" cy="4260475"/>
            <a:chOff x="0" y="0"/>
            <a:chExt cx="1280883" cy="942166"/>
          </a:xfrm>
        </p:grpSpPr>
        <p:sp>
          <p:nvSpPr>
            <p:cNvPr id="175" name="Google Shape;175;p17"/>
            <p:cNvSpPr/>
            <p:nvPr/>
          </p:nvSpPr>
          <p:spPr>
            <a:xfrm>
              <a:off x="0" y="0"/>
              <a:ext cx="1280883" cy="942166"/>
            </a:xfrm>
            <a:custGeom>
              <a:rect b="b" l="l" r="r" t="t"/>
              <a:pathLst>
                <a:path extrusionOk="0" h="942166" w="1280883">
                  <a:moveTo>
                    <a:pt x="39797" y="0"/>
                  </a:moveTo>
                  <a:lnTo>
                    <a:pt x="1241085" y="0"/>
                  </a:lnTo>
                  <a:cubicBezTo>
                    <a:pt x="1251640" y="0"/>
                    <a:pt x="1261763" y="4193"/>
                    <a:pt x="1269226" y="11656"/>
                  </a:cubicBezTo>
                  <a:cubicBezTo>
                    <a:pt x="1276690" y="19120"/>
                    <a:pt x="1280883" y="29242"/>
                    <a:pt x="1280883" y="39797"/>
                  </a:cubicBezTo>
                  <a:lnTo>
                    <a:pt x="1280883" y="902368"/>
                  </a:lnTo>
                  <a:cubicBezTo>
                    <a:pt x="1280883" y="924348"/>
                    <a:pt x="1263065" y="942166"/>
                    <a:pt x="1241085" y="942166"/>
                  </a:cubicBezTo>
                  <a:lnTo>
                    <a:pt x="39797" y="942166"/>
                  </a:lnTo>
                  <a:cubicBezTo>
                    <a:pt x="17818" y="942166"/>
                    <a:pt x="0" y="924348"/>
                    <a:pt x="0" y="902368"/>
                  </a:cubicBezTo>
                  <a:lnTo>
                    <a:pt x="0" y="39797"/>
                  </a:lnTo>
                  <a:cubicBezTo>
                    <a:pt x="0" y="17818"/>
                    <a:pt x="17818" y="0"/>
                    <a:pt x="39797" y="0"/>
                  </a:cubicBezTo>
                  <a:close/>
                </a:path>
              </a:pathLst>
            </a:custGeom>
            <a:solidFill>
              <a:srgbClr val="1909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7"/>
            <p:cNvSpPr txBox="1"/>
            <p:nvPr/>
          </p:nvSpPr>
          <p:spPr>
            <a:xfrm>
              <a:off x="0" y="0"/>
              <a:ext cx="1280883" cy="942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62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17"/>
          <p:cNvSpPr/>
          <p:nvPr/>
        </p:nvSpPr>
        <p:spPr>
          <a:xfrm>
            <a:off x="1195076" y="4383339"/>
            <a:ext cx="1419618" cy="1431159"/>
          </a:xfrm>
          <a:custGeom>
            <a:rect b="b" l="l" r="r" t="t"/>
            <a:pathLst>
              <a:path extrusionOk="0" h="1431159" w="1419618">
                <a:moveTo>
                  <a:pt x="0" y="0"/>
                </a:moveTo>
                <a:lnTo>
                  <a:pt x="1419618" y="0"/>
                </a:lnTo>
                <a:lnTo>
                  <a:pt x="1419618" y="1431160"/>
                </a:lnTo>
                <a:lnTo>
                  <a:pt x="0" y="1431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5224" l="-782756" r="-77304" t="-586340"/>
            </a:stretch>
          </a:blipFill>
          <a:ln>
            <a:noFill/>
          </a:ln>
        </p:spPr>
      </p:sp>
      <p:sp>
        <p:nvSpPr>
          <p:cNvPr id="178" name="Google Shape;178;p17"/>
          <p:cNvSpPr/>
          <p:nvPr/>
        </p:nvSpPr>
        <p:spPr>
          <a:xfrm>
            <a:off x="6722988" y="4383339"/>
            <a:ext cx="1419618" cy="1431159"/>
          </a:xfrm>
          <a:custGeom>
            <a:rect b="b" l="l" r="r" t="t"/>
            <a:pathLst>
              <a:path extrusionOk="0" h="1431159" w="1419618">
                <a:moveTo>
                  <a:pt x="0" y="0"/>
                </a:moveTo>
                <a:lnTo>
                  <a:pt x="1419618" y="0"/>
                </a:lnTo>
                <a:lnTo>
                  <a:pt x="1419618" y="1431160"/>
                </a:lnTo>
                <a:lnTo>
                  <a:pt x="0" y="1431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5224" l="-782756" r="-77304" t="-586340"/>
            </a:stretch>
          </a:blipFill>
          <a:ln>
            <a:noFill/>
          </a:ln>
        </p:spPr>
      </p:sp>
      <p:sp>
        <p:nvSpPr>
          <p:cNvPr id="179" name="Google Shape;179;p17"/>
          <p:cNvSpPr/>
          <p:nvPr/>
        </p:nvSpPr>
        <p:spPr>
          <a:xfrm>
            <a:off x="12245350" y="4383339"/>
            <a:ext cx="1419618" cy="1431159"/>
          </a:xfrm>
          <a:custGeom>
            <a:rect b="b" l="l" r="r" t="t"/>
            <a:pathLst>
              <a:path extrusionOk="0" h="1431159" w="1419618">
                <a:moveTo>
                  <a:pt x="0" y="0"/>
                </a:moveTo>
                <a:lnTo>
                  <a:pt x="1419618" y="0"/>
                </a:lnTo>
                <a:lnTo>
                  <a:pt x="1419618" y="1431160"/>
                </a:lnTo>
                <a:lnTo>
                  <a:pt x="0" y="1431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55224" l="-782756" r="-77304" t="-586340"/>
            </a:stretch>
          </a:blipFill>
          <a:ln>
            <a:noFill/>
          </a:ln>
        </p:spPr>
      </p:sp>
      <p:sp>
        <p:nvSpPr>
          <p:cNvPr id="180" name="Google Shape;180;p17"/>
          <p:cNvSpPr txBox="1"/>
          <p:nvPr/>
        </p:nvSpPr>
        <p:spPr>
          <a:xfrm>
            <a:off x="11403230" y="1895501"/>
            <a:ext cx="5587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184">
                <a:solidFill>
                  <a:srgbClr val="E691FF"/>
                </a:solidFill>
              </a:rPr>
              <a:t>ML model</a:t>
            </a:r>
            <a:endParaRPr/>
          </a:p>
        </p:txBody>
      </p:sp>
      <p:sp>
        <p:nvSpPr>
          <p:cNvPr id="181" name="Google Shape;181;p17"/>
          <p:cNvSpPr txBox="1"/>
          <p:nvPr/>
        </p:nvSpPr>
        <p:spPr>
          <a:xfrm>
            <a:off x="11831725" y="1066800"/>
            <a:ext cx="51591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0">
                <a:solidFill>
                  <a:srgbClr val="FFFFFF"/>
                </a:solidFill>
              </a:rPr>
              <a:t>Layered</a:t>
            </a:r>
            <a:endParaRPr/>
          </a:p>
        </p:txBody>
      </p:sp>
      <p:sp>
        <p:nvSpPr>
          <p:cNvPr id="182" name="Google Shape;182;p17"/>
          <p:cNvSpPr txBox="1"/>
          <p:nvPr/>
        </p:nvSpPr>
        <p:spPr>
          <a:xfrm>
            <a:off x="1470000" y="6094100"/>
            <a:ext cx="4570500" cy="20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marR="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Char char="●"/>
            </a:pPr>
            <a:r>
              <a:rPr b="1"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Imbalance:</a:t>
            </a: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assigned more weight to fraud cases</a:t>
            </a:r>
            <a:endParaRPr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marR="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Char char="●"/>
            </a:pPr>
            <a:r>
              <a:rPr b="1"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Imputing:</a:t>
            </a: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missing</a:t>
            </a: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values</a:t>
            </a:r>
            <a:endParaRPr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marR="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Char char="●"/>
            </a:pPr>
            <a:r>
              <a:rPr b="1"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Encoding:</a:t>
            </a: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categorical</a:t>
            </a: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features</a:t>
            </a:r>
            <a:endParaRPr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7304876" y="7008469"/>
            <a:ext cx="397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"/>
          <p:cNvSpPr txBox="1"/>
          <p:nvPr/>
        </p:nvSpPr>
        <p:spPr>
          <a:xfrm>
            <a:off x="12827250" y="6094093"/>
            <a:ext cx="397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 txBox="1"/>
          <p:nvPr/>
        </p:nvSpPr>
        <p:spPr>
          <a:xfrm>
            <a:off x="2843200" y="4969950"/>
            <a:ext cx="27753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7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Preprocessing</a:t>
            </a:r>
            <a:endParaRPr/>
          </a:p>
        </p:txBody>
      </p:sp>
      <p:sp>
        <p:nvSpPr>
          <p:cNvPr id="186" name="Google Shape;186;p17"/>
          <p:cNvSpPr txBox="1"/>
          <p:nvPr/>
        </p:nvSpPr>
        <p:spPr>
          <a:xfrm>
            <a:off x="8642576" y="4969950"/>
            <a:ext cx="30465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7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XGBOOST layer</a:t>
            </a:r>
            <a:endParaRPr/>
          </a:p>
        </p:txBody>
      </p:sp>
      <p:sp>
        <p:nvSpPr>
          <p:cNvPr id="187" name="Google Shape;187;p17"/>
          <p:cNvSpPr txBox="1"/>
          <p:nvPr/>
        </p:nvSpPr>
        <p:spPr>
          <a:xfrm>
            <a:off x="14164928" y="4969957"/>
            <a:ext cx="26334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7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2nd Layer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1469988" y="4792409"/>
            <a:ext cx="86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78" u="none" cap="none" strike="noStrike">
                <a:solidFill>
                  <a:srgbClr val="190947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sp>
        <p:nvSpPr>
          <p:cNvPr id="189" name="Google Shape;189;p17"/>
          <p:cNvSpPr txBox="1"/>
          <p:nvPr/>
        </p:nvSpPr>
        <p:spPr>
          <a:xfrm>
            <a:off x="6997900" y="4792409"/>
            <a:ext cx="86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78" u="none" cap="none" strike="noStrike">
                <a:solidFill>
                  <a:srgbClr val="190947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190" name="Google Shape;190;p17"/>
          <p:cNvSpPr txBox="1"/>
          <p:nvPr/>
        </p:nvSpPr>
        <p:spPr>
          <a:xfrm>
            <a:off x="12523678" y="4792409"/>
            <a:ext cx="8697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678" u="none" cap="none" strike="noStrike">
                <a:solidFill>
                  <a:srgbClr val="190947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pic>
        <p:nvPicPr>
          <p:cNvPr id="191" name="Google Shape;1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0300" y="288525"/>
            <a:ext cx="3307157" cy="37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7"/>
          <p:cNvSpPr txBox="1"/>
          <p:nvPr/>
        </p:nvSpPr>
        <p:spPr>
          <a:xfrm>
            <a:off x="6708100" y="6094100"/>
            <a:ext cx="5159100" cy="29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Char char="●"/>
            </a:pP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fast</a:t>
            </a:r>
            <a:endParaRPr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Char char="●"/>
            </a:pP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 scaling</a:t>
            </a:r>
            <a:endParaRPr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Char char="●"/>
            </a:pP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good generalization </a:t>
            </a:r>
            <a:endParaRPr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Char char="●"/>
            </a:pP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rank feature impact</a:t>
            </a:r>
            <a:endParaRPr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Char char="●"/>
            </a:pPr>
            <a:r>
              <a:rPr lang="en-US" sz="2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optimized for finding all fraud cases</a:t>
            </a:r>
            <a:endParaRPr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12537775" y="6094100"/>
            <a:ext cx="4863300" cy="25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300" lvl="0" marL="457200" marR="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Char char="●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trained on output of first stage</a:t>
            </a:r>
            <a:endParaRPr sz="2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marR="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oppins"/>
              <a:buChar char="●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optimized for eliminating false positives</a:t>
            </a:r>
            <a:endParaRPr sz="2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68300" lvl="0" marL="457200" marR="0" rtl="0" algn="l">
              <a:lnSpc>
                <a:spcPct val="12800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oppins"/>
              <a:buChar char="●"/>
            </a:pP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including categorization into risk levels with adjustable </a:t>
            </a:r>
            <a:r>
              <a:rPr lang="en-US" sz="2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thresholds</a:t>
            </a:r>
            <a:endParaRPr sz="22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4" name="Google Shape;194;p17"/>
          <p:cNvSpPr/>
          <p:nvPr/>
        </p:nvSpPr>
        <p:spPr>
          <a:xfrm>
            <a:off x="7012900" y="119625"/>
            <a:ext cx="3638700" cy="4091100"/>
          </a:xfrm>
          <a:prstGeom prst="frame">
            <a:avLst>
              <a:gd fmla="val 4852" name="adj1"/>
            </a:avLst>
          </a:prstGeom>
          <a:solidFill>
            <a:srgbClr val="4B23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688" r="-29688" t="0"/>
            </a:stretch>
          </a:blipFill>
          <a:ln>
            <a:noFill/>
          </a:ln>
        </p:spPr>
      </p:sp>
      <p:sp>
        <p:nvSpPr>
          <p:cNvPr id="200" name="Google Shape;200;p18"/>
          <p:cNvSpPr/>
          <p:nvPr/>
        </p:nvSpPr>
        <p:spPr>
          <a:xfrm>
            <a:off x="6674633" y="3373408"/>
            <a:ext cx="10291884" cy="6252319"/>
          </a:xfrm>
          <a:custGeom>
            <a:rect b="b" l="l" r="r" t="t"/>
            <a:pathLst>
              <a:path extrusionOk="0" h="6252319" w="10291884">
                <a:moveTo>
                  <a:pt x="0" y="0"/>
                </a:moveTo>
                <a:lnTo>
                  <a:pt x="10291883" y="0"/>
                </a:lnTo>
                <a:lnTo>
                  <a:pt x="10291883" y="6252319"/>
                </a:lnTo>
                <a:lnTo>
                  <a:pt x="0" y="62523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18"/>
          <p:cNvSpPr txBox="1"/>
          <p:nvPr/>
        </p:nvSpPr>
        <p:spPr>
          <a:xfrm>
            <a:off x="1043550" y="2254225"/>
            <a:ext cx="9411000" cy="26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284">
                <a:solidFill>
                  <a:srgbClr val="E691FF"/>
                </a:solidFill>
              </a:rPr>
              <a:t>Categorizing Risk Levels</a:t>
            </a:r>
            <a:endParaRPr sz="500"/>
          </a:p>
        </p:txBody>
      </p:sp>
      <p:sp>
        <p:nvSpPr>
          <p:cNvPr id="202" name="Google Shape;202;p18"/>
          <p:cNvSpPr txBox="1"/>
          <p:nvPr/>
        </p:nvSpPr>
        <p:spPr>
          <a:xfrm>
            <a:off x="1043546" y="497325"/>
            <a:ext cx="9155700" cy="1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FFFFFF"/>
                </a:solidFill>
              </a:rPr>
              <a:t>What we provide for STEG: </a:t>
            </a:r>
            <a:br>
              <a:rPr lang="en-US" sz="4800">
                <a:solidFill>
                  <a:srgbClr val="FFFFFF"/>
                </a:solidFill>
              </a:rPr>
            </a:br>
            <a:r>
              <a:rPr lang="en-US" sz="4800">
                <a:solidFill>
                  <a:srgbClr val="FFFFFF"/>
                </a:solidFill>
              </a:rPr>
              <a:t>Customized Solution!</a:t>
            </a:r>
            <a:endParaRPr sz="4800"/>
          </a:p>
        </p:txBody>
      </p:sp>
      <p:sp>
        <p:nvSpPr>
          <p:cNvPr id="203" name="Google Shape;203;p18"/>
          <p:cNvSpPr txBox="1"/>
          <p:nvPr/>
        </p:nvSpPr>
        <p:spPr>
          <a:xfrm>
            <a:off x="12958125" y="3827155"/>
            <a:ext cx="3506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High Risk</a:t>
            </a:r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12899887" y="8656488"/>
            <a:ext cx="37647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3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Low Risk</a:t>
            </a:r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12958125" y="6241822"/>
            <a:ext cx="34539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38">
                <a:solidFill>
                  <a:srgbClr val="190947"/>
                </a:solidFill>
                <a:latin typeface="Poppins"/>
                <a:ea typeface="Poppins"/>
                <a:cs typeface="Poppins"/>
                <a:sym typeface="Poppins"/>
              </a:rPr>
              <a:t>Medium Risk</a:t>
            </a:r>
            <a:endParaRPr/>
          </a:p>
        </p:txBody>
      </p:sp>
      <p:sp>
        <p:nvSpPr>
          <p:cNvPr id="206" name="Google Shape;206;p18"/>
          <p:cNvSpPr txBox="1"/>
          <p:nvPr/>
        </p:nvSpPr>
        <p:spPr>
          <a:xfrm>
            <a:off x="11781888" y="3846755"/>
            <a:ext cx="529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9" u="none" cap="none" strike="noStrike">
                <a:solidFill>
                  <a:srgbClr val="190947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sp>
        <p:nvSpPr>
          <p:cNvPr id="207" name="Google Shape;207;p18"/>
          <p:cNvSpPr txBox="1"/>
          <p:nvPr/>
        </p:nvSpPr>
        <p:spPr>
          <a:xfrm>
            <a:off x="11888100" y="8676088"/>
            <a:ext cx="529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9" u="none" cap="none" strike="noStrike">
                <a:solidFill>
                  <a:srgbClr val="190947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sp>
        <p:nvSpPr>
          <p:cNvPr id="208" name="Google Shape;208;p18"/>
          <p:cNvSpPr txBox="1"/>
          <p:nvPr/>
        </p:nvSpPr>
        <p:spPr>
          <a:xfrm>
            <a:off x="11888100" y="6276631"/>
            <a:ext cx="529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98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49" u="none" cap="none" strike="noStrike">
                <a:solidFill>
                  <a:srgbClr val="190947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209" name="Google Shape;209;p18"/>
          <p:cNvSpPr/>
          <p:nvPr/>
        </p:nvSpPr>
        <p:spPr>
          <a:xfrm>
            <a:off x="4127775" y="3846750"/>
            <a:ext cx="4923625" cy="4880543"/>
          </a:xfrm>
          <a:custGeom>
            <a:rect b="b" l="l" r="r" t="t"/>
            <a:pathLst>
              <a:path extrusionOk="0" h="7871843" w="7941330">
                <a:moveTo>
                  <a:pt x="0" y="0"/>
                </a:moveTo>
                <a:lnTo>
                  <a:pt x="7941330" y="0"/>
                </a:lnTo>
                <a:lnTo>
                  <a:pt x="7941330" y="7871842"/>
                </a:lnTo>
                <a:lnTo>
                  <a:pt x="0" y="7871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18"/>
          <p:cNvSpPr/>
          <p:nvPr/>
        </p:nvSpPr>
        <p:spPr>
          <a:xfrm>
            <a:off x="5019861" y="4717300"/>
            <a:ext cx="3139440" cy="3139440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4998" r="-24998" t="0"/>
            </a:stretch>
          </a:blipFill>
          <a:ln cap="sq" cmpd="sng" w="123825">
            <a:solidFill>
              <a:srgbClr val="190947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/>
          <p:nvPr/>
        </p:nvSpPr>
        <p:spPr>
          <a:xfrm>
            <a:off x="5123788" y="4785075"/>
            <a:ext cx="2931600" cy="3003900"/>
          </a:xfrm>
          <a:prstGeom prst="ellipse">
            <a:avLst/>
          </a:prstGeom>
          <a:solidFill>
            <a:srgbClr val="4B23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10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84">
                <a:solidFill>
                  <a:srgbClr val="E691FF"/>
                </a:solidFill>
              </a:rPr>
              <a:t>   </a:t>
            </a:r>
            <a:r>
              <a:rPr b="1" lang="en-US" sz="3284">
                <a:solidFill>
                  <a:srgbClr val="E691FF"/>
                </a:solidFill>
              </a:rPr>
              <a:t>Sentinel</a:t>
            </a:r>
            <a:endParaRPr b="1" sz="3284">
              <a:solidFill>
                <a:srgbClr val="E691FF"/>
              </a:solidFill>
            </a:endParaRPr>
          </a:p>
          <a:p>
            <a:pPr indent="-114300" lvl="0" marL="0" marR="0" rtl="0" algn="ctr">
              <a:lnSpc>
                <a:spcPct val="110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84">
                <a:solidFill>
                  <a:srgbClr val="E691FF"/>
                </a:solidFill>
              </a:rPr>
              <a:t>Risk</a:t>
            </a:r>
            <a:endParaRPr b="1" sz="3284">
              <a:solidFill>
                <a:srgbClr val="E691FF"/>
              </a:solidFill>
            </a:endParaRPr>
          </a:p>
          <a:p>
            <a:pPr indent="-114300" lvl="0" marL="0" marR="0" rtl="0" algn="ctr">
              <a:lnSpc>
                <a:spcPct val="11099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284">
                <a:solidFill>
                  <a:srgbClr val="E691FF"/>
                </a:solidFill>
              </a:rPr>
              <a:t>Assessor™</a:t>
            </a:r>
            <a:endParaRPr b="1" sz="9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2" name="Google Shape;212;p18"/>
          <p:cNvGrpSpPr/>
          <p:nvPr/>
        </p:nvGrpSpPr>
        <p:grpSpPr>
          <a:xfrm>
            <a:off x="451623" y="5788975"/>
            <a:ext cx="2704991" cy="996090"/>
            <a:chOff x="0" y="-9525"/>
            <a:chExt cx="986755" cy="298857"/>
          </a:xfrm>
        </p:grpSpPr>
        <p:sp>
          <p:nvSpPr>
            <p:cNvPr id="213" name="Google Shape;213;p18"/>
            <p:cNvSpPr/>
            <p:nvPr/>
          </p:nvSpPr>
          <p:spPr>
            <a:xfrm>
              <a:off x="0" y="0"/>
              <a:ext cx="986755" cy="289332"/>
            </a:xfrm>
            <a:custGeom>
              <a:rect b="b" l="l" r="r" t="t"/>
              <a:pathLst>
                <a:path extrusionOk="0" h="289332" w="986755">
                  <a:moveTo>
                    <a:pt x="44724" y="0"/>
                  </a:moveTo>
                  <a:lnTo>
                    <a:pt x="942031" y="0"/>
                  </a:lnTo>
                  <a:cubicBezTo>
                    <a:pt x="953893" y="0"/>
                    <a:pt x="965268" y="4712"/>
                    <a:pt x="973656" y="13099"/>
                  </a:cubicBezTo>
                  <a:cubicBezTo>
                    <a:pt x="982043" y="21487"/>
                    <a:pt x="986755" y="32863"/>
                    <a:pt x="986755" y="44724"/>
                  </a:cubicBezTo>
                  <a:lnTo>
                    <a:pt x="986755" y="244608"/>
                  </a:lnTo>
                  <a:cubicBezTo>
                    <a:pt x="986755" y="269309"/>
                    <a:pt x="966731" y="289332"/>
                    <a:pt x="942031" y="289332"/>
                  </a:cubicBezTo>
                  <a:lnTo>
                    <a:pt x="44724" y="289332"/>
                  </a:lnTo>
                  <a:cubicBezTo>
                    <a:pt x="20024" y="289332"/>
                    <a:pt x="0" y="269309"/>
                    <a:pt x="0" y="244608"/>
                  </a:cubicBezTo>
                  <a:lnTo>
                    <a:pt x="0" y="44724"/>
                  </a:lnTo>
                  <a:cubicBezTo>
                    <a:pt x="0" y="20024"/>
                    <a:pt x="20024" y="0"/>
                    <a:pt x="4472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E691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0" y="-9525"/>
              <a:ext cx="9867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4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5" name="Google Shape;215;p18"/>
          <p:cNvCxnSpPr/>
          <p:nvPr/>
        </p:nvCxnSpPr>
        <p:spPr>
          <a:xfrm>
            <a:off x="3343101" y="6287015"/>
            <a:ext cx="598200" cy="0"/>
          </a:xfrm>
          <a:prstGeom prst="straightConnector1">
            <a:avLst/>
          </a:prstGeom>
          <a:noFill/>
          <a:ln cap="rnd" cmpd="sng" w="857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216" name="Google Shape;216;p18"/>
          <p:cNvSpPr txBox="1"/>
          <p:nvPr/>
        </p:nvSpPr>
        <p:spPr>
          <a:xfrm>
            <a:off x="322717" y="6012232"/>
            <a:ext cx="29628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4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7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Raw Data</a:t>
            </a:r>
            <a:endParaRPr sz="2500"/>
          </a:p>
        </p:txBody>
      </p:sp>
      <p:grpSp>
        <p:nvGrpSpPr>
          <p:cNvPr id="217" name="Google Shape;217;p18"/>
          <p:cNvGrpSpPr/>
          <p:nvPr/>
        </p:nvGrpSpPr>
        <p:grpSpPr>
          <a:xfrm>
            <a:off x="12042898" y="694874"/>
            <a:ext cx="4923637" cy="1494405"/>
            <a:chOff x="0" y="-9525"/>
            <a:chExt cx="1116623" cy="298857"/>
          </a:xfrm>
        </p:grpSpPr>
        <p:sp>
          <p:nvSpPr>
            <p:cNvPr id="218" name="Google Shape;218;p18"/>
            <p:cNvSpPr/>
            <p:nvPr/>
          </p:nvSpPr>
          <p:spPr>
            <a:xfrm>
              <a:off x="0" y="0"/>
              <a:ext cx="1116623" cy="289332"/>
            </a:xfrm>
            <a:custGeom>
              <a:rect b="b" l="l" r="r" t="t"/>
              <a:pathLst>
                <a:path extrusionOk="0" h="289332" w="1116623">
                  <a:moveTo>
                    <a:pt x="39523" y="0"/>
                  </a:moveTo>
                  <a:lnTo>
                    <a:pt x="1077100" y="0"/>
                  </a:lnTo>
                  <a:cubicBezTo>
                    <a:pt x="1087582" y="0"/>
                    <a:pt x="1097635" y="4164"/>
                    <a:pt x="1105047" y="11576"/>
                  </a:cubicBezTo>
                  <a:cubicBezTo>
                    <a:pt x="1112459" y="18988"/>
                    <a:pt x="1116623" y="29040"/>
                    <a:pt x="1116623" y="39523"/>
                  </a:cubicBezTo>
                  <a:lnTo>
                    <a:pt x="1116623" y="249810"/>
                  </a:lnTo>
                  <a:cubicBezTo>
                    <a:pt x="1116623" y="271637"/>
                    <a:pt x="1098928" y="289332"/>
                    <a:pt x="1077100" y="289332"/>
                  </a:cubicBezTo>
                  <a:lnTo>
                    <a:pt x="39523" y="289332"/>
                  </a:lnTo>
                  <a:cubicBezTo>
                    <a:pt x="17695" y="289332"/>
                    <a:pt x="0" y="271637"/>
                    <a:pt x="0" y="249810"/>
                  </a:cubicBezTo>
                  <a:lnTo>
                    <a:pt x="0" y="39523"/>
                  </a:lnTo>
                  <a:cubicBezTo>
                    <a:pt x="0" y="17695"/>
                    <a:pt x="17695" y="0"/>
                    <a:pt x="3952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 cmpd="sng" w="47625">
              <a:solidFill>
                <a:srgbClr val="E691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 txBox="1"/>
            <p:nvPr/>
          </p:nvSpPr>
          <p:spPr>
            <a:xfrm>
              <a:off x="0" y="-9525"/>
              <a:ext cx="1116600" cy="2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4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0" name="Google Shape;220;p18"/>
          <p:cNvSpPr txBox="1"/>
          <p:nvPr/>
        </p:nvSpPr>
        <p:spPr>
          <a:xfrm>
            <a:off x="12283963" y="722525"/>
            <a:ext cx="4441500" cy="14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4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7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Three level system: provides flexible human verification workload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/>
          <p:nvPr/>
        </p:nvSpPr>
        <p:spPr>
          <a:xfrm>
            <a:off x="-141087" y="16447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691" r="-29691" t="0"/>
            </a:stretch>
          </a:blipFill>
          <a:ln>
            <a:noFill/>
          </a:ln>
        </p:spPr>
      </p:sp>
      <p:sp>
        <p:nvSpPr>
          <p:cNvPr id="226" name="Google Shape;226;p19"/>
          <p:cNvSpPr/>
          <p:nvPr/>
        </p:nvSpPr>
        <p:spPr>
          <a:xfrm>
            <a:off x="11351975" y="-2122525"/>
            <a:ext cx="6937248" cy="7022592"/>
          </a:xfrm>
          <a:custGeom>
            <a:rect b="b" l="l" r="r" t="t"/>
            <a:pathLst>
              <a:path extrusionOk="0" h="812800" w="812800">
                <a:moveTo>
                  <a:pt x="116109" y="0"/>
                </a:moveTo>
                <a:lnTo>
                  <a:pt x="696691" y="0"/>
                </a:lnTo>
                <a:cubicBezTo>
                  <a:pt x="760816" y="0"/>
                  <a:pt x="812800" y="51984"/>
                  <a:pt x="812800" y="116109"/>
                </a:cubicBezTo>
                <a:lnTo>
                  <a:pt x="812800" y="696691"/>
                </a:lnTo>
                <a:cubicBezTo>
                  <a:pt x="812800" y="760816"/>
                  <a:pt x="760816" y="812800"/>
                  <a:pt x="696691" y="812800"/>
                </a:cubicBezTo>
                <a:lnTo>
                  <a:pt x="116109" y="812800"/>
                </a:lnTo>
                <a:cubicBezTo>
                  <a:pt x="51984" y="812800"/>
                  <a:pt x="0" y="760816"/>
                  <a:pt x="0" y="696691"/>
                </a:cubicBezTo>
                <a:lnTo>
                  <a:pt x="0" y="116109"/>
                </a:lnTo>
                <a:cubicBezTo>
                  <a:pt x="0" y="51984"/>
                  <a:pt x="51984" y="0"/>
                  <a:pt x="116109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24998" r="-24998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5680877" y="-1994385"/>
            <a:ext cx="5041695" cy="5016487"/>
          </a:xfrm>
          <a:custGeom>
            <a:rect b="b" l="l" r="r" t="t"/>
            <a:pathLst>
              <a:path extrusionOk="0" h="5016487" w="5041695">
                <a:moveTo>
                  <a:pt x="0" y="0"/>
                </a:moveTo>
                <a:lnTo>
                  <a:pt x="5041696" y="0"/>
                </a:lnTo>
                <a:lnTo>
                  <a:pt x="5041696" y="5016487"/>
                </a:lnTo>
                <a:lnTo>
                  <a:pt x="0" y="50164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19"/>
          <p:cNvSpPr txBox="1"/>
          <p:nvPr/>
        </p:nvSpPr>
        <p:spPr>
          <a:xfrm>
            <a:off x="1088817" y="1873235"/>
            <a:ext cx="78468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184">
                <a:solidFill>
                  <a:srgbClr val="E691FF"/>
                </a:solidFill>
              </a:rPr>
              <a:t>Performance</a:t>
            </a:r>
            <a:endParaRPr/>
          </a:p>
        </p:txBody>
      </p:sp>
      <p:sp>
        <p:nvSpPr>
          <p:cNvPr id="229" name="Google Shape;229;p19"/>
          <p:cNvSpPr txBox="1"/>
          <p:nvPr/>
        </p:nvSpPr>
        <p:spPr>
          <a:xfrm>
            <a:off x="1122217" y="1066800"/>
            <a:ext cx="28770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0">
                <a:solidFill>
                  <a:srgbClr val="FFFFFF"/>
                </a:solidFill>
              </a:rPr>
              <a:t>Model</a:t>
            </a:r>
            <a:endParaRPr/>
          </a:p>
        </p:txBody>
      </p:sp>
      <p:sp>
        <p:nvSpPr>
          <p:cNvPr id="230" name="Google Shape;230;p19"/>
          <p:cNvSpPr/>
          <p:nvPr/>
        </p:nvSpPr>
        <p:spPr>
          <a:xfrm>
            <a:off x="6501192" y="5678327"/>
            <a:ext cx="5003434" cy="829594"/>
          </a:xfrm>
          <a:custGeom>
            <a:rect b="b" l="l" r="r" t="t"/>
            <a:pathLst>
              <a:path extrusionOk="0" h="829594" w="5003434">
                <a:moveTo>
                  <a:pt x="0" y="0"/>
                </a:moveTo>
                <a:lnTo>
                  <a:pt x="5003434" y="0"/>
                </a:lnTo>
                <a:lnTo>
                  <a:pt x="5003434" y="829594"/>
                </a:lnTo>
                <a:lnTo>
                  <a:pt x="0" y="829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92557" l="0" r="0" t="0"/>
            </a:stretch>
          </a:blipFill>
          <a:ln>
            <a:noFill/>
          </a:ln>
        </p:spPr>
      </p:sp>
      <p:sp>
        <p:nvSpPr>
          <p:cNvPr id="231" name="Google Shape;231;p19"/>
          <p:cNvSpPr/>
          <p:nvPr/>
        </p:nvSpPr>
        <p:spPr>
          <a:xfrm>
            <a:off x="6551192" y="7933934"/>
            <a:ext cx="5003434" cy="829594"/>
          </a:xfrm>
          <a:custGeom>
            <a:rect b="b" l="l" r="r" t="t"/>
            <a:pathLst>
              <a:path extrusionOk="0" h="829594" w="5003434">
                <a:moveTo>
                  <a:pt x="0" y="0"/>
                </a:moveTo>
                <a:lnTo>
                  <a:pt x="5003434" y="0"/>
                </a:lnTo>
                <a:lnTo>
                  <a:pt x="5003434" y="829594"/>
                </a:lnTo>
                <a:lnTo>
                  <a:pt x="0" y="8295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92557" l="0" r="0" t="0"/>
            </a:stretch>
          </a:blipFill>
          <a:ln>
            <a:noFill/>
          </a:ln>
        </p:spPr>
      </p:sp>
      <p:sp>
        <p:nvSpPr>
          <p:cNvPr id="232" name="Google Shape;232;p19"/>
          <p:cNvSpPr txBox="1"/>
          <p:nvPr/>
        </p:nvSpPr>
        <p:spPr>
          <a:xfrm>
            <a:off x="7354763" y="5747188"/>
            <a:ext cx="3622800" cy="21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Threshold 1: 30% </a:t>
            </a:r>
            <a:endParaRPr b="1" sz="289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9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996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flag and only use suspicious cases as 2nd layer input</a:t>
            </a:r>
            <a:endParaRPr sz="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9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7571403" y="8228165"/>
            <a:ext cx="54798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/>
          <p:cNvSpPr txBox="1"/>
          <p:nvPr/>
        </p:nvSpPr>
        <p:spPr>
          <a:xfrm>
            <a:off x="1122224" y="3345138"/>
            <a:ext cx="10091100" cy="20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Our Model identifies a non-negligible proportion of Fraud!</a:t>
            </a:r>
            <a:endParaRPr sz="20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STEG will be able to tap into loss-prevention by revealing fraudulent customers</a:t>
            </a:r>
            <a:endParaRPr sz="20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Potential recovered funds: 200.890 Euros per year.   </a:t>
            </a:r>
            <a:br>
              <a:rPr lang="en-US" sz="20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endParaRPr sz="20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19"/>
          <p:cNvSpPr txBox="1"/>
          <p:nvPr/>
        </p:nvSpPr>
        <p:spPr>
          <a:xfrm>
            <a:off x="5023398" y="5863837"/>
            <a:ext cx="455933" cy="376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2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sp>
        <p:nvSpPr>
          <p:cNvPr id="236" name="Google Shape;236;p19"/>
          <p:cNvSpPr txBox="1"/>
          <p:nvPr/>
        </p:nvSpPr>
        <p:spPr>
          <a:xfrm>
            <a:off x="5023398" y="7139292"/>
            <a:ext cx="455933" cy="376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2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237" name="Google Shape;237;p19"/>
          <p:cNvSpPr txBox="1"/>
          <p:nvPr/>
        </p:nvSpPr>
        <p:spPr>
          <a:xfrm>
            <a:off x="5023398" y="8409123"/>
            <a:ext cx="455933" cy="376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1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2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pic>
        <p:nvPicPr>
          <p:cNvPr id="238" name="Google Shape;23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080700" y="5218528"/>
            <a:ext cx="5479799" cy="4584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088" y="5351175"/>
            <a:ext cx="6105525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9"/>
          <p:cNvSpPr/>
          <p:nvPr/>
        </p:nvSpPr>
        <p:spPr>
          <a:xfrm>
            <a:off x="2945550" y="7816200"/>
            <a:ext cx="1285800" cy="5271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9"/>
          <p:cNvSpPr/>
          <p:nvPr/>
        </p:nvSpPr>
        <p:spPr>
          <a:xfrm>
            <a:off x="11854200" y="5002500"/>
            <a:ext cx="5932800" cy="5016600"/>
          </a:xfrm>
          <a:prstGeom prst="frame">
            <a:avLst>
              <a:gd fmla="val 4082" name="adj1"/>
            </a:avLst>
          </a:prstGeom>
          <a:solidFill>
            <a:srgbClr val="4B23C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2945550" y="7119975"/>
            <a:ext cx="1839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00"/>
                </a:solidFill>
                <a:highlight>
                  <a:srgbClr val="000000"/>
                </a:highlight>
                <a:latin typeface="Calibri"/>
                <a:ea typeface="Calibri"/>
                <a:cs typeface="Calibri"/>
                <a:sym typeface="Calibri"/>
              </a:rPr>
              <a:t>Fraud</a:t>
            </a:r>
            <a:endParaRPr sz="3200">
              <a:solidFill>
                <a:srgbClr val="FFFF00"/>
              </a:solidFill>
              <a:highlight>
                <a:srgbClr val="000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7354750" y="7933925"/>
            <a:ext cx="3622800" cy="24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7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Threshold 2: bins </a:t>
            </a:r>
            <a:endParaRPr b="1" sz="289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9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6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0  - 40%  :  Low Risk</a:t>
            </a:r>
            <a:endParaRPr sz="1996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6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41 - 70%  :  Medium Risk</a:t>
            </a:r>
            <a:endParaRPr sz="1996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6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71 - 100% :  High risk</a:t>
            </a:r>
            <a:endParaRPr sz="1996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0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97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348650" y="9781300"/>
            <a:ext cx="53322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/>
          <p:nvPr/>
        </p:nvSpPr>
        <p:spPr>
          <a:xfrm>
            <a:off x="-74775" y="-89725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691" r="-29691" t="0"/>
            </a:stretch>
          </a:blipFill>
          <a:ln>
            <a:noFill/>
          </a:ln>
        </p:spPr>
      </p:sp>
      <p:sp>
        <p:nvSpPr>
          <p:cNvPr id="250" name="Google Shape;250;p20"/>
          <p:cNvSpPr/>
          <p:nvPr/>
        </p:nvSpPr>
        <p:spPr>
          <a:xfrm>
            <a:off x="11985" y="4070006"/>
            <a:ext cx="6489831" cy="6003094"/>
          </a:xfrm>
          <a:custGeom>
            <a:rect b="b" l="l" r="r" t="t"/>
            <a:pathLst>
              <a:path extrusionOk="0" h="6003094" w="6489831">
                <a:moveTo>
                  <a:pt x="0" y="0"/>
                </a:moveTo>
                <a:lnTo>
                  <a:pt x="6489831" y="0"/>
                </a:lnTo>
                <a:lnTo>
                  <a:pt x="6489831" y="6003094"/>
                </a:lnTo>
                <a:lnTo>
                  <a:pt x="0" y="60030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51" name="Google Shape;251;p20"/>
          <p:cNvGrpSpPr/>
          <p:nvPr/>
        </p:nvGrpSpPr>
        <p:grpSpPr>
          <a:xfrm>
            <a:off x="7284416" y="1220580"/>
            <a:ext cx="4119714" cy="1310085"/>
            <a:chOff x="0" y="-9525"/>
            <a:chExt cx="1181132" cy="375604"/>
          </a:xfrm>
        </p:grpSpPr>
        <p:sp>
          <p:nvSpPr>
            <p:cNvPr id="252" name="Google Shape;252;p20"/>
            <p:cNvSpPr/>
            <p:nvPr/>
          </p:nvSpPr>
          <p:spPr>
            <a:xfrm>
              <a:off x="0" y="0"/>
              <a:ext cx="1181132" cy="366079"/>
            </a:xfrm>
            <a:custGeom>
              <a:rect b="b" l="l" r="r" t="t"/>
              <a:pathLst>
                <a:path extrusionOk="0" h="366079" w="1181132">
                  <a:moveTo>
                    <a:pt x="35706" y="0"/>
                  </a:moveTo>
                  <a:lnTo>
                    <a:pt x="1145427" y="0"/>
                  </a:lnTo>
                  <a:cubicBezTo>
                    <a:pt x="1154896" y="0"/>
                    <a:pt x="1163978" y="3762"/>
                    <a:pt x="1170674" y="10458"/>
                  </a:cubicBezTo>
                  <a:cubicBezTo>
                    <a:pt x="1177370" y="17154"/>
                    <a:pt x="1181132" y="26236"/>
                    <a:pt x="1181132" y="35706"/>
                  </a:cubicBezTo>
                  <a:lnTo>
                    <a:pt x="1181132" y="330374"/>
                  </a:lnTo>
                  <a:cubicBezTo>
                    <a:pt x="1181132" y="350094"/>
                    <a:pt x="1165146" y="366079"/>
                    <a:pt x="1145427" y="366079"/>
                  </a:cubicBezTo>
                  <a:lnTo>
                    <a:pt x="35706" y="366079"/>
                  </a:lnTo>
                  <a:cubicBezTo>
                    <a:pt x="26236" y="366079"/>
                    <a:pt x="17154" y="362318"/>
                    <a:pt x="10458" y="355622"/>
                  </a:cubicBezTo>
                  <a:cubicBezTo>
                    <a:pt x="3762" y="348925"/>
                    <a:pt x="0" y="339844"/>
                    <a:pt x="0" y="330374"/>
                  </a:cubicBezTo>
                  <a:lnTo>
                    <a:pt x="0" y="35706"/>
                  </a:lnTo>
                  <a:cubicBezTo>
                    <a:pt x="0" y="26236"/>
                    <a:pt x="3762" y="17154"/>
                    <a:pt x="10458" y="10458"/>
                  </a:cubicBezTo>
                  <a:cubicBezTo>
                    <a:pt x="17154" y="3762"/>
                    <a:pt x="26236" y="0"/>
                    <a:pt x="35706" y="0"/>
                  </a:cubicBezTo>
                  <a:close/>
                </a:path>
              </a:pathLst>
            </a:custGeom>
            <a:solidFill>
              <a:srgbClr val="190947"/>
            </a:solidFill>
            <a:ln cap="sq" cmpd="sng" w="47625">
              <a:solidFill>
                <a:srgbClr val="E691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0"/>
            <p:cNvSpPr txBox="1"/>
            <p:nvPr/>
          </p:nvSpPr>
          <p:spPr>
            <a:xfrm>
              <a:off x="0" y="-9525"/>
              <a:ext cx="1181132" cy="375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4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" name="Google Shape;254;p20"/>
          <p:cNvGrpSpPr/>
          <p:nvPr/>
        </p:nvGrpSpPr>
        <p:grpSpPr>
          <a:xfrm>
            <a:off x="7284416" y="3388091"/>
            <a:ext cx="4119714" cy="1310085"/>
            <a:chOff x="0" y="-9525"/>
            <a:chExt cx="1181132" cy="375604"/>
          </a:xfrm>
        </p:grpSpPr>
        <p:sp>
          <p:nvSpPr>
            <p:cNvPr id="255" name="Google Shape;255;p20"/>
            <p:cNvSpPr/>
            <p:nvPr/>
          </p:nvSpPr>
          <p:spPr>
            <a:xfrm>
              <a:off x="0" y="0"/>
              <a:ext cx="1181132" cy="366079"/>
            </a:xfrm>
            <a:custGeom>
              <a:rect b="b" l="l" r="r" t="t"/>
              <a:pathLst>
                <a:path extrusionOk="0" h="366079" w="1181132">
                  <a:moveTo>
                    <a:pt x="35706" y="0"/>
                  </a:moveTo>
                  <a:lnTo>
                    <a:pt x="1145427" y="0"/>
                  </a:lnTo>
                  <a:cubicBezTo>
                    <a:pt x="1154896" y="0"/>
                    <a:pt x="1163978" y="3762"/>
                    <a:pt x="1170674" y="10458"/>
                  </a:cubicBezTo>
                  <a:cubicBezTo>
                    <a:pt x="1177370" y="17154"/>
                    <a:pt x="1181132" y="26236"/>
                    <a:pt x="1181132" y="35706"/>
                  </a:cubicBezTo>
                  <a:lnTo>
                    <a:pt x="1181132" y="330374"/>
                  </a:lnTo>
                  <a:cubicBezTo>
                    <a:pt x="1181132" y="350094"/>
                    <a:pt x="1165146" y="366079"/>
                    <a:pt x="1145427" y="366079"/>
                  </a:cubicBezTo>
                  <a:lnTo>
                    <a:pt x="35706" y="366079"/>
                  </a:lnTo>
                  <a:cubicBezTo>
                    <a:pt x="26236" y="366079"/>
                    <a:pt x="17154" y="362318"/>
                    <a:pt x="10458" y="355622"/>
                  </a:cubicBezTo>
                  <a:cubicBezTo>
                    <a:pt x="3762" y="348925"/>
                    <a:pt x="0" y="339844"/>
                    <a:pt x="0" y="330374"/>
                  </a:cubicBezTo>
                  <a:lnTo>
                    <a:pt x="0" y="35706"/>
                  </a:lnTo>
                  <a:cubicBezTo>
                    <a:pt x="0" y="26236"/>
                    <a:pt x="3762" y="17154"/>
                    <a:pt x="10458" y="10458"/>
                  </a:cubicBezTo>
                  <a:cubicBezTo>
                    <a:pt x="17154" y="3762"/>
                    <a:pt x="26236" y="0"/>
                    <a:pt x="35706" y="0"/>
                  </a:cubicBezTo>
                  <a:close/>
                </a:path>
              </a:pathLst>
            </a:custGeom>
            <a:solidFill>
              <a:srgbClr val="190947"/>
            </a:solidFill>
            <a:ln cap="sq" cmpd="sng" w="47625">
              <a:solidFill>
                <a:srgbClr val="E691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0"/>
            <p:cNvSpPr txBox="1"/>
            <p:nvPr/>
          </p:nvSpPr>
          <p:spPr>
            <a:xfrm>
              <a:off x="0" y="-9525"/>
              <a:ext cx="1181132" cy="375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4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7" name="Google Shape;257;p20"/>
          <p:cNvGrpSpPr/>
          <p:nvPr/>
        </p:nvGrpSpPr>
        <p:grpSpPr>
          <a:xfrm>
            <a:off x="7284416" y="5555602"/>
            <a:ext cx="4119714" cy="1310085"/>
            <a:chOff x="0" y="-9525"/>
            <a:chExt cx="1181132" cy="375604"/>
          </a:xfrm>
        </p:grpSpPr>
        <p:sp>
          <p:nvSpPr>
            <p:cNvPr id="258" name="Google Shape;258;p20"/>
            <p:cNvSpPr/>
            <p:nvPr/>
          </p:nvSpPr>
          <p:spPr>
            <a:xfrm>
              <a:off x="0" y="0"/>
              <a:ext cx="1181132" cy="366079"/>
            </a:xfrm>
            <a:custGeom>
              <a:rect b="b" l="l" r="r" t="t"/>
              <a:pathLst>
                <a:path extrusionOk="0" h="366079" w="1181132">
                  <a:moveTo>
                    <a:pt x="35706" y="0"/>
                  </a:moveTo>
                  <a:lnTo>
                    <a:pt x="1145427" y="0"/>
                  </a:lnTo>
                  <a:cubicBezTo>
                    <a:pt x="1154896" y="0"/>
                    <a:pt x="1163978" y="3762"/>
                    <a:pt x="1170674" y="10458"/>
                  </a:cubicBezTo>
                  <a:cubicBezTo>
                    <a:pt x="1177370" y="17154"/>
                    <a:pt x="1181132" y="26236"/>
                    <a:pt x="1181132" y="35706"/>
                  </a:cubicBezTo>
                  <a:lnTo>
                    <a:pt x="1181132" y="330374"/>
                  </a:lnTo>
                  <a:cubicBezTo>
                    <a:pt x="1181132" y="350094"/>
                    <a:pt x="1165146" y="366079"/>
                    <a:pt x="1145427" y="366079"/>
                  </a:cubicBezTo>
                  <a:lnTo>
                    <a:pt x="35706" y="366079"/>
                  </a:lnTo>
                  <a:cubicBezTo>
                    <a:pt x="26236" y="366079"/>
                    <a:pt x="17154" y="362318"/>
                    <a:pt x="10458" y="355622"/>
                  </a:cubicBezTo>
                  <a:cubicBezTo>
                    <a:pt x="3762" y="348925"/>
                    <a:pt x="0" y="339844"/>
                    <a:pt x="0" y="330374"/>
                  </a:cubicBezTo>
                  <a:lnTo>
                    <a:pt x="0" y="35706"/>
                  </a:lnTo>
                  <a:cubicBezTo>
                    <a:pt x="0" y="26236"/>
                    <a:pt x="3762" y="17154"/>
                    <a:pt x="10458" y="10458"/>
                  </a:cubicBezTo>
                  <a:cubicBezTo>
                    <a:pt x="17154" y="3762"/>
                    <a:pt x="26236" y="0"/>
                    <a:pt x="35706" y="0"/>
                  </a:cubicBezTo>
                  <a:close/>
                </a:path>
              </a:pathLst>
            </a:custGeom>
            <a:solidFill>
              <a:srgbClr val="190947"/>
            </a:solidFill>
            <a:ln cap="sq" cmpd="sng" w="47625">
              <a:solidFill>
                <a:srgbClr val="E691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0"/>
            <p:cNvSpPr txBox="1"/>
            <p:nvPr/>
          </p:nvSpPr>
          <p:spPr>
            <a:xfrm>
              <a:off x="0" y="-9525"/>
              <a:ext cx="1181132" cy="375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4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0"/>
          <p:cNvGrpSpPr/>
          <p:nvPr/>
        </p:nvGrpSpPr>
        <p:grpSpPr>
          <a:xfrm>
            <a:off x="7284416" y="7723113"/>
            <a:ext cx="4119714" cy="1310085"/>
            <a:chOff x="0" y="-9525"/>
            <a:chExt cx="1181132" cy="375604"/>
          </a:xfrm>
        </p:grpSpPr>
        <p:sp>
          <p:nvSpPr>
            <p:cNvPr id="261" name="Google Shape;261;p20"/>
            <p:cNvSpPr/>
            <p:nvPr/>
          </p:nvSpPr>
          <p:spPr>
            <a:xfrm>
              <a:off x="0" y="0"/>
              <a:ext cx="1181132" cy="366079"/>
            </a:xfrm>
            <a:custGeom>
              <a:rect b="b" l="l" r="r" t="t"/>
              <a:pathLst>
                <a:path extrusionOk="0" h="366079" w="1181132">
                  <a:moveTo>
                    <a:pt x="35706" y="0"/>
                  </a:moveTo>
                  <a:lnTo>
                    <a:pt x="1145427" y="0"/>
                  </a:lnTo>
                  <a:cubicBezTo>
                    <a:pt x="1154896" y="0"/>
                    <a:pt x="1163978" y="3762"/>
                    <a:pt x="1170674" y="10458"/>
                  </a:cubicBezTo>
                  <a:cubicBezTo>
                    <a:pt x="1177370" y="17154"/>
                    <a:pt x="1181132" y="26236"/>
                    <a:pt x="1181132" y="35706"/>
                  </a:cubicBezTo>
                  <a:lnTo>
                    <a:pt x="1181132" y="330374"/>
                  </a:lnTo>
                  <a:cubicBezTo>
                    <a:pt x="1181132" y="350094"/>
                    <a:pt x="1165146" y="366079"/>
                    <a:pt x="1145427" y="366079"/>
                  </a:cubicBezTo>
                  <a:lnTo>
                    <a:pt x="35706" y="366079"/>
                  </a:lnTo>
                  <a:cubicBezTo>
                    <a:pt x="26236" y="366079"/>
                    <a:pt x="17154" y="362318"/>
                    <a:pt x="10458" y="355622"/>
                  </a:cubicBezTo>
                  <a:cubicBezTo>
                    <a:pt x="3762" y="348925"/>
                    <a:pt x="0" y="339844"/>
                    <a:pt x="0" y="330374"/>
                  </a:cubicBezTo>
                  <a:lnTo>
                    <a:pt x="0" y="35706"/>
                  </a:lnTo>
                  <a:cubicBezTo>
                    <a:pt x="0" y="26236"/>
                    <a:pt x="3762" y="17154"/>
                    <a:pt x="10458" y="10458"/>
                  </a:cubicBezTo>
                  <a:cubicBezTo>
                    <a:pt x="17154" y="3762"/>
                    <a:pt x="26236" y="0"/>
                    <a:pt x="35706" y="0"/>
                  </a:cubicBezTo>
                  <a:close/>
                </a:path>
              </a:pathLst>
            </a:custGeom>
            <a:solidFill>
              <a:srgbClr val="190947"/>
            </a:solidFill>
            <a:ln cap="sq" cmpd="sng" w="47625">
              <a:solidFill>
                <a:srgbClr val="E691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0"/>
            <p:cNvSpPr txBox="1"/>
            <p:nvPr/>
          </p:nvSpPr>
          <p:spPr>
            <a:xfrm>
              <a:off x="0" y="-9525"/>
              <a:ext cx="1181132" cy="375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9375" lIns="59375" spcFirstLastPara="1" rIns="59375" wrap="square" tIns="59375">
              <a:noAutofit/>
            </a:bodyPr>
            <a:lstStyle/>
            <a:p>
              <a:pPr indent="0" lvl="0" marL="0" marR="0" rtl="0" algn="ctr">
                <a:lnSpc>
                  <a:spcPct val="1457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" name="Google Shape;263;p20"/>
          <p:cNvCxnSpPr/>
          <p:nvPr/>
        </p:nvCxnSpPr>
        <p:spPr>
          <a:xfrm>
            <a:off x="9344273" y="2530664"/>
            <a:ext cx="0" cy="890649"/>
          </a:xfrm>
          <a:prstGeom prst="straightConnector1">
            <a:avLst/>
          </a:prstGeom>
          <a:noFill/>
          <a:ln cap="flat" cmpd="sng" w="47625">
            <a:solidFill>
              <a:srgbClr val="4B23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20"/>
          <p:cNvCxnSpPr/>
          <p:nvPr/>
        </p:nvCxnSpPr>
        <p:spPr>
          <a:xfrm>
            <a:off x="9344273" y="4698175"/>
            <a:ext cx="0" cy="890649"/>
          </a:xfrm>
          <a:prstGeom prst="straightConnector1">
            <a:avLst/>
          </a:prstGeom>
          <a:noFill/>
          <a:ln cap="flat" cmpd="sng" w="47625">
            <a:solidFill>
              <a:srgbClr val="4B23C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20"/>
          <p:cNvCxnSpPr/>
          <p:nvPr/>
        </p:nvCxnSpPr>
        <p:spPr>
          <a:xfrm>
            <a:off x="9344273" y="6865686"/>
            <a:ext cx="0" cy="890649"/>
          </a:xfrm>
          <a:prstGeom prst="straightConnector1">
            <a:avLst/>
          </a:prstGeom>
          <a:noFill/>
          <a:ln cap="flat" cmpd="sng" w="47625">
            <a:solidFill>
              <a:srgbClr val="4B23C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20"/>
          <p:cNvSpPr txBox="1"/>
          <p:nvPr/>
        </p:nvSpPr>
        <p:spPr>
          <a:xfrm>
            <a:off x="12155999" y="2271750"/>
            <a:ext cx="4842000" cy="14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184">
                <a:solidFill>
                  <a:srgbClr val="E691FF"/>
                </a:solidFill>
              </a:rPr>
              <a:t>Outlook</a:t>
            </a:r>
            <a:endParaRPr/>
          </a:p>
        </p:txBody>
      </p:sp>
      <p:sp>
        <p:nvSpPr>
          <p:cNvPr id="267" name="Google Shape;267;p20"/>
          <p:cNvSpPr txBox="1"/>
          <p:nvPr/>
        </p:nvSpPr>
        <p:spPr>
          <a:xfrm>
            <a:off x="12837906" y="1465311"/>
            <a:ext cx="4160100" cy="7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20">
                <a:solidFill>
                  <a:srgbClr val="FFFFFF"/>
                </a:solidFill>
              </a:rPr>
              <a:t>SunSafe</a:t>
            </a:r>
            <a:endParaRPr/>
          </a:p>
        </p:txBody>
      </p:sp>
      <p:sp>
        <p:nvSpPr>
          <p:cNvPr id="268" name="Google Shape;268;p20"/>
          <p:cNvSpPr txBox="1"/>
          <p:nvPr/>
        </p:nvSpPr>
        <p:spPr>
          <a:xfrm>
            <a:off x="12447715" y="4229921"/>
            <a:ext cx="4550100" cy="3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For STEG we have even more products and </a:t>
            </a:r>
            <a:r>
              <a:rPr lang="en-US" sz="251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hold a variety of</a:t>
            </a:r>
            <a:r>
              <a:rPr lang="en-US" sz="25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subscription plans ready!</a:t>
            </a:r>
            <a:endParaRPr sz="25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1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109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tailor and </a:t>
            </a:r>
            <a:r>
              <a:rPr lang="en-US" sz="25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scale</a:t>
            </a:r>
            <a:r>
              <a:rPr lang="en-US" sz="251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our models and services </a:t>
            </a:r>
            <a:r>
              <a:rPr lang="en-US" sz="251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according to your needs.</a:t>
            </a:r>
            <a:endParaRPr sz="1900"/>
          </a:p>
        </p:txBody>
      </p:sp>
      <p:sp>
        <p:nvSpPr>
          <p:cNvPr id="269" name="Google Shape;269;p20"/>
          <p:cNvSpPr txBox="1"/>
          <p:nvPr/>
        </p:nvSpPr>
        <p:spPr>
          <a:xfrm>
            <a:off x="7665571" y="1532596"/>
            <a:ext cx="33573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Time series</a:t>
            </a:r>
            <a:endParaRPr sz="240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1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with tsfresh package</a:t>
            </a:r>
            <a:endParaRPr sz="2403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0" name="Google Shape;270;p20"/>
          <p:cNvSpPr txBox="1"/>
          <p:nvPr/>
        </p:nvSpPr>
        <p:spPr>
          <a:xfrm>
            <a:off x="7665571" y="3700107"/>
            <a:ext cx="33573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Feature Engineering</a:t>
            </a:r>
            <a:endParaRPr/>
          </a:p>
        </p:txBody>
      </p:sp>
      <p:sp>
        <p:nvSpPr>
          <p:cNvPr id="271" name="Google Shape;271;p20"/>
          <p:cNvSpPr txBox="1"/>
          <p:nvPr/>
        </p:nvSpPr>
        <p:spPr>
          <a:xfrm>
            <a:off x="7825888" y="5867618"/>
            <a:ext cx="30369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Ensemble methods</a:t>
            </a:r>
            <a:endParaRPr/>
          </a:p>
        </p:txBody>
      </p:sp>
      <p:sp>
        <p:nvSpPr>
          <p:cNvPr id="272" name="Google Shape;272;p20"/>
          <p:cNvSpPr txBox="1"/>
          <p:nvPr/>
        </p:nvSpPr>
        <p:spPr>
          <a:xfrm>
            <a:off x="7102225" y="8035125"/>
            <a:ext cx="44409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Optimized </a:t>
            </a:r>
            <a:r>
              <a:rPr b="0" i="0" lang="en-US" sz="2403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Data-Driven </a:t>
            </a:r>
            <a:r>
              <a:rPr lang="en-US" sz="2403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Fraud detection</a:t>
            </a:r>
            <a:endParaRPr/>
          </a:p>
        </p:txBody>
      </p:sp>
      <p:pic>
        <p:nvPicPr>
          <p:cNvPr id="273" name="Google Shape;273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9075" y="261775"/>
            <a:ext cx="3655649" cy="36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29691" r="-29691" t="0"/>
            </a:stretch>
          </a:blipFill>
          <a:ln>
            <a:noFill/>
          </a:ln>
        </p:spPr>
      </p:sp>
      <p:sp>
        <p:nvSpPr>
          <p:cNvPr id="279" name="Google Shape;279;p21"/>
          <p:cNvSpPr/>
          <p:nvPr/>
        </p:nvSpPr>
        <p:spPr>
          <a:xfrm>
            <a:off x="1060382" y="-2835913"/>
            <a:ext cx="8409772" cy="8367723"/>
          </a:xfrm>
          <a:custGeom>
            <a:rect b="b" l="l" r="r" t="t"/>
            <a:pathLst>
              <a:path extrusionOk="0" h="8367723" w="8409772">
                <a:moveTo>
                  <a:pt x="0" y="0"/>
                </a:moveTo>
                <a:lnTo>
                  <a:pt x="8409772" y="0"/>
                </a:lnTo>
                <a:lnTo>
                  <a:pt x="8409772" y="8367723"/>
                </a:lnTo>
                <a:lnTo>
                  <a:pt x="0" y="83677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21"/>
          <p:cNvSpPr/>
          <p:nvPr/>
        </p:nvSpPr>
        <p:spPr>
          <a:xfrm>
            <a:off x="7953560" y="5306756"/>
            <a:ext cx="8975836" cy="6058689"/>
          </a:xfrm>
          <a:custGeom>
            <a:rect b="b" l="l" r="r" t="t"/>
            <a:pathLst>
              <a:path extrusionOk="0" h="6058689" w="8975836">
                <a:moveTo>
                  <a:pt x="0" y="0"/>
                </a:moveTo>
                <a:lnTo>
                  <a:pt x="8975835" y="0"/>
                </a:lnTo>
                <a:lnTo>
                  <a:pt x="8975835" y="6058690"/>
                </a:lnTo>
                <a:lnTo>
                  <a:pt x="0" y="60586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21"/>
          <p:cNvSpPr txBox="1"/>
          <p:nvPr/>
        </p:nvSpPr>
        <p:spPr>
          <a:xfrm>
            <a:off x="5743088" y="1218309"/>
            <a:ext cx="11130641" cy="21417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867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282" name="Google Shape;282;p21"/>
          <p:cNvSpPr txBox="1"/>
          <p:nvPr/>
        </p:nvSpPr>
        <p:spPr>
          <a:xfrm>
            <a:off x="9159726" y="3407651"/>
            <a:ext cx="7714003" cy="9278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436" u="none" cap="none" strike="noStrike">
                <a:solidFill>
                  <a:srgbClr val="E691FF"/>
                </a:solidFill>
                <a:latin typeface="Arial"/>
                <a:ea typeface="Arial"/>
                <a:cs typeface="Arial"/>
                <a:sym typeface="Arial"/>
              </a:rPr>
              <a:t>Get in touch with us</a:t>
            </a:r>
            <a:endParaRPr/>
          </a:p>
        </p:txBody>
      </p:sp>
      <p:grpSp>
        <p:nvGrpSpPr>
          <p:cNvPr id="283" name="Google Shape;283;p21"/>
          <p:cNvGrpSpPr/>
          <p:nvPr/>
        </p:nvGrpSpPr>
        <p:grpSpPr>
          <a:xfrm>
            <a:off x="14730679" y="9460020"/>
            <a:ext cx="4268248" cy="641611"/>
            <a:chOff x="1587854" y="7979745"/>
            <a:chExt cx="4268248" cy="641611"/>
          </a:xfrm>
        </p:grpSpPr>
        <p:sp>
          <p:nvSpPr>
            <p:cNvPr id="284" name="Google Shape;284;p21"/>
            <p:cNvSpPr txBox="1"/>
            <p:nvPr/>
          </p:nvSpPr>
          <p:spPr>
            <a:xfrm>
              <a:off x="2376102" y="8130329"/>
              <a:ext cx="3480000" cy="31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98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4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h</a:t>
              </a:r>
              <a:r>
                <a:rPr lang="en-US" sz="204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i</a:t>
              </a:r>
              <a:r>
                <a:rPr b="0" i="0" lang="en-US" sz="204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@</a:t>
              </a:r>
              <a:r>
                <a:rPr lang="en-US" sz="204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SunSafe</a:t>
              </a:r>
              <a:r>
                <a:rPr b="0" i="0" lang="en-US" sz="2040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.com</a:t>
              </a:r>
              <a:endParaRPr/>
            </a:p>
          </p:txBody>
        </p:sp>
        <p:sp>
          <p:nvSpPr>
            <p:cNvPr id="285" name="Google Shape;285;p21"/>
            <p:cNvSpPr/>
            <p:nvPr/>
          </p:nvSpPr>
          <p:spPr>
            <a:xfrm>
              <a:off x="1587854" y="7979745"/>
              <a:ext cx="641611" cy="641611"/>
            </a:xfrm>
            <a:custGeom>
              <a:rect b="b" l="l" r="r" t="t"/>
              <a:pathLst>
                <a:path extrusionOk="0" h="641611" w="641611">
                  <a:moveTo>
                    <a:pt x="0" y="0"/>
                  </a:moveTo>
                  <a:lnTo>
                    <a:pt x="641611" y="0"/>
                  </a:lnTo>
                  <a:lnTo>
                    <a:pt x="641611" y="641612"/>
                  </a:lnTo>
                  <a:lnTo>
                    <a:pt x="0" y="64161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86" name="Google Shape;286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7" name="Google Shape;287;p21"/>
          <p:cNvSpPr txBox="1"/>
          <p:nvPr/>
        </p:nvSpPr>
        <p:spPr>
          <a:xfrm>
            <a:off x="557663" y="3229650"/>
            <a:ext cx="9415200" cy="50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100" u="sng">
                <a:solidFill>
                  <a:srgbClr val="4DD0E1"/>
                </a:solidFill>
                <a:latin typeface="Comfortaa SemiBold"/>
                <a:ea typeface="Comfortaa SemiBold"/>
                <a:cs typeface="Comfortaa SemiBold"/>
                <a:sym typeface="Comfortaa SemiBold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SunSafe Repository</a:t>
            </a:r>
            <a:endParaRPr sz="4100">
              <a:solidFill>
                <a:srgbClr val="ADADAD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100">
              <a:solidFill>
                <a:srgbClr val="ADADAD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100" u="sng">
                <a:solidFill>
                  <a:srgbClr val="4DD0E1"/>
                </a:solidFill>
                <a:latin typeface="Comfortaa SemiBold"/>
                <a:ea typeface="Comfortaa SemiBold"/>
                <a:cs typeface="Comfortaa SemiBold"/>
                <a:sym typeface="Comfortaa SemiBold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 Source on Zindi</a:t>
            </a:r>
            <a:endParaRPr sz="4100">
              <a:solidFill>
                <a:srgbClr val="ADADAD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1471787" y="7875480"/>
            <a:ext cx="23775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41" u="none" cap="none" strike="noStrike">
                <a:solidFill>
                  <a:srgbClr val="E691FF"/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  <a:endParaRPr/>
          </a:p>
        </p:txBody>
      </p:sp>
      <p:sp>
        <p:nvSpPr>
          <p:cNvPr id="289" name="Google Shape;289;p21"/>
          <p:cNvSpPr txBox="1"/>
          <p:nvPr/>
        </p:nvSpPr>
        <p:spPr>
          <a:xfrm>
            <a:off x="1471770" y="8312900"/>
            <a:ext cx="3627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4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Team Sunflower</a:t>
            </a:r>
            <a:endParaRPr/>
          </a:p>
        </p:txBody>
      </p:sp>
      <p:grpSp>
        <p:nvGrpSpPr>
          <p:cNvPr id="290" name="Google Shape;290;p21"/>
          <p:cNvGrpSpPr/>
          <p:nvPr/>
        </p:nvGrpSpPr>
        <p:grpSpPr>
          <a:xfrm>
            <a:off x="630929" y="8829708"/>
            <a:ext cx="4014558" cy="630311"/>
            <a:chOff x="13175704" y="8553683"/>
            <a:chExt cx="4014558" cy="630311"/>
          </a:xfrm>
        </p:grpSpPr>
        <p:sp>
          <p:nvSpPr>
            <p:cNvPr id="291" name="Google Shape;291;p21"/>
            <p:cNvSpPr/>
            <p:nvPr/>
          </p:nvSpPr>
          <p:spPr>
            <a:xfrm>
              <a:off x="13175704" y="8559892"/>
              <a:ext cx="624102" cy="624102"/>
            </a:xfrm>
            <a:custGeom>
              <a:rect b="b" l="l" r="r" t="t"/>
              <a:pathLst>
                <a:path extrusionOk="0" h="624102" w="624102">
                  <a:moveTo>
                    <a:pt x="0" y="0"/>
                  </a:moveTo>
                  <a:lnTo>
                    <a:pt x="624102" y="0"/>
                  </a:lnTo>
                  <a:lnTo>
                    <a:pt x="624102" y="624102"/>
                  </a:lnTo>
                  <a:lnTo>
                    <a:pt x="0" y="62410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92" name="Google Shape;292;p21"/>
            <p:cNvSpPr txBox="1"/>
            <p:nvPr/>
          </p:nvSpPr>
          <p:spPr>
            <a:xfrm>
              <a:off x="14016562" y="8846647"/>
              <a:ext cx="31737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1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984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www.</a:t>
              </a:r>
              <a:r>
                <a:rPr lang="en-US" sz="1984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SunSafe.com</a:t>
              </a:r>
              <a:endParaRPr/>
            </a:p>
          </p:txBody>
        </p:sp>
        <p:sp>
          <p:nvSpPr>
            <p:cNvPr id="293" name="Google Shape;293;p21"/>
            <p:cNvSpPr txBox="1"/>
            <p:nvPr/>
          </p:nvSpPr>
          <p:spPr>
            <a:xfrm>
              <a:off x="14016562" y="8553683"/>
              <a:ext cx="1197900" cy="28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1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837" u="none" cap="none" strike="noStrike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Website</a:t>
              </a:r>
              <a:endParaRPr/>
            </a:p>
          </p:txBody>
        </p:sp>
      </p:grpSp>
      <p:pic>
        <p:nvPicPr>
          <p:cNvPr id="294" name="Google Shape;29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9075" y="261775"/>
            <a:ext cx="3655649" cy="36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